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2"/>
  </p:sldMasterIdLst>
  <p:notesMasterIdLst>
    <p:notesMasterId r:id="rId50"/>
  </p:notesMasterIdLst>
  <p:handoutMasterIdLst>
    <p:handoutMasterId r:id="rId51"/>
  </p:handoutMasterIdLst>
  <p:sldIdLst>
    <p:sldId id="394" r:id="rId3"/>
    <p:sldId id="466" r:id="rId4"/>
    <p:sldId id="500" r:id="rId5"/>
    <p:sldId id="562" r:id="rId6"/>
    <p:sldId id="574" r:id="rId7"/>
    <p:sldId id="582" r:id="rId8"/>
    <p:sldId id="592" r:id="rId9"/>
    <p:sldId id="593" r:id="rId10"/>
    <p:sldId id="594" r:id="rId11"/>
    <p:sldId id="612" r:id="rId12"/>
    <p:sldId id="576" r:id="rId13"/>
    <p:sldId id="577" r:id="rId14"/>
    <p:sldId id="578" r:id="rId15"/>
    <p:sldId id="579" r:id="rId16"/>
    <p:sldId id="580" r:id="rId17"/>
    <p:sldId id="581" r:id="rId18"/>
    <p:sldId id="575" r:id="rId19"/>
    <p:sldId id="584" r:id="rId20"/>
    <p:sldId id="583" r:id="rId21"/>
    <p:sldId id="585" r:id="rId22"/>
    <p:sldId id="587" r:id="rId23"/>
    <p:sldId id="586" r:id="rId24"/>
    <p:sldId id="588" r:id="rId25"/>
    <p:sldId id="589" r:id="rId26"/>
    <p:sldId id="590" r:id="rId27"/>
    <p:sldId id="591" r:id="rId28"/>
    <p:sldId id="595" r:id="rId29"/>
    <p:sldId id="597" r:id="rId30"/>
    <p:sldId id="596" r:id="rId31"/>
    <p:sldId id="599" r:id="rId32"/>
    <p:sldId id="600" r:id="rId33"/>
    <p:sldId id="601" r:id="rId34"/>
    <p:sldId id="608" r:id="rId35"/>
    <p:sldId id="602" r:id="rId36"/>
    <p:sldId id="610" r:id="rId37"/>
    <p:sldId id="606" r:id="rId38"/>
    <p:sldId id="609" r:id="rId39"/>
    <p:sldId id="598" r:id="rId40"/>
    <p:sldId id="611" r:id="rId41"/>
    <p:sldId id="603" r:id="rId42"/>
    <p:sldId id="604" r:id="rId43"/>
    <p:sldId id="605" r:id="rId44"/>
    <p:sldId id="607" r:id="rId45"/>
    <p:sldId id="561" r:id="rId46"/>
    <p:sldId id="518" r:id="rId47"/>
    <p:sldId id="352" r:id="rId48"/>
    <p:sldId id="393" r:id="rId49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E869BFB0-2A68-4789-A0A8-AA910657877A}">
          <p14:sldIdLst>
            <p14:sldId id="394"/>
            <p14:sldId id="466"/>
            <p14:sldId id="500"/>
          </p14:sldIdLst>
        </p14:section>
        <p14:section name="Spring Boot Components" id="{C0C02304-EEAE-459C-93B0-65892C930305}">
          <p14:sldIdLst>
            <p14:sldId id="562"/>
            <p14:sldId id="574"/>
            <p14:sldId id="582"/>
            <p14:sldId id="592"/>
            <p14:sldId id="593"/>
            <p14:sldId id="594"/>
            <p14:sldId id="612"/>
            <p14:sldId id="576"/>
            <p14:sldId id="577"/>
            <p14:sldId id="578"/>
            <p14:sldId id="579"/>
            <p14:sldId id="580"/>
            <p14:sldId id="581"/>
            <p14:sldId id="575"/>
            <p14:sldId id="584"/>
            <p14:sldId id="583"/>
            <p14:sldId id="585"/>
            <p14:sldId id="587"/>
            <p14:sldId id="586"/>
            <p14:sldId id="588"/>
            <p14:sldId id="589"/>
            <p14:sldId id="590"/>
            <p14:sldId id="591"/>
          </p14:sldIdLst>
        </p14:section>
        <p14:section name="Spring MVC" id="{EC79756F-24AF-4D7E-A575-6574611C49B3}">
          <p14:sldIdLst>
            <p14:sldId id="595"/>
            <p14:sldId id="597"/>
            <p14:sldId id="596"/>
            <p14:sldId id="599"/>
            <p14:sldId id="600"/>
            <p14:sldId id="601"/>
            <p14:sldId id="608"/>
            <p14:sldId id="602"/>
            <p14:sldId id="610"/>
            <p14:sldId id="606"/>
          </p14:sldIdLst>
        </p14:section>
        <p14:section name="Sprng Data" id="{B7B1070F-A4C1-41E2-B641-A150E1DA1FAE}">
          <p14:sldIdLst>
            <p14:sldId id="609"/>
            <p14:sldId id="598"/>
            <p14:sldId id="611"/>
            <p14:sldId id="603"/>
            <p14:sldId id="604"/>
            <p14:sldId id="605"/>
            <p14:sldId id="607"/>
          </p14:sldIdLst>
        </p14:section>
        <p14:section name="Conclusion" id="{CAD93B16-9430-4CD6-BD17-69844E1E5D8E}">
          <p14:sldIdLst>
            <p14:sldId id="561"/>
            <p14:sldId id="518"/>
            <p14:sldId id="352"/>
            <p14:sldId id="39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EEDC"/>
    <a:srgbClr val="F8DC9E"/>
    <a:srgbClr val="FBEEC9"/>
    <a:srgbClr val="603A14"/>
    <a:srgbClr val="E85C0E"/>
    <a:srgbClr val="BAB398"/>
    <a:srgbClr val="ADA485"/>
    <a:srgbClr val="C6C0AA"/>
    <a:srgbClr val="663606"/>
    <a:srgbClr val="663106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898" autoAdjust="0"/>
    <p:restoredTop sz="94595" autoAdjust="0"/>
  </p:normalViewPr>
  <p:slideViewPr>
    <p:cSldViewPr>
      <p:cViewPr varScale="1">
        <p:scale>
          <a:sx n="61" d="100"/>
          <a:sy n="61" d="100"/>
        </p:scale>
        <p:origin x="82" y="533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8" Type="http://schemas.openxmlformats.org/officeDocument/2006/relationships/slide" Target="slides/slide6.xml"/><Relationship Id="rId51" Type="http://schemas.openxmlformats.org/officeDocument/2006/relationships/handoutMaster" Target="handoutMasters/handoutMaster1.xml"/><Relationship Id="rId3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3/5/2017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3/5/2017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6911383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50864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Blue Color</a:t>
            </a:r>
            <a:r>
              <a:rPr lang="en-US" baseline="0" dirty="0" smtClean="0"/>
              <a:t> – Provided by Spring</a:t>
            </a:r>
            <a:br>
              <a:rPr lang="en-US" baseline="0" dirty="0" smtClean="0"/>
            </a:br>
            <a:r>
              <a:rPr lang="en-US" baseline="0" dirty="0" smtClean="0"/>
              <a:t>Purple Color – To Be Implemented by the Developer</a:t>
            </a:r>
            <a:br>
              <a:rPr lang="en-US" baseline="0" dirty="0" smtClean="0"/>
            </a:br>
            <a:r>
              <a:rPr lang="en-US" baseline="0" dirty="0" smtClean="0"/>
              <a:t>Green Color – Provided by Spring. Sometimes implemented by the developer</a:t>
            </a:r>
            <a:endParaRPr lang="bg-B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3903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5549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45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70035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4122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7620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3/5/2017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996854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3/5/2017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79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8.png"/><Relationship Id="rId10" Type="http://schemas.openxmlformats.org/officeDocument/2006/relationships/image" Target="../media/image12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hyperlink" Target="http://smartit.bg/" TargetMode="External"/><Relationship Id="rId13" Type="http://schemas.openxmlformats.org/officeDocument/2006/relationships/image" Target="../media/image43.png"/><Relationship Id="rId18" Type="http://schemas.openxmlformats.org/officeDocument/2006/relationships/hyperlink" Target="http://www.superhosting.bg/" TargetMode="External"/><Relationship Id="rId3" Type="http://schemas.openxmlformats.org/officeDocument/2006/relationships/hyperlink" Target="https://softuni.bg/courses/" TargetMode="External"/><Relationship Id="rId21" Type="http://schemas.openxmlformats.org/officeDocument/2006/relationships/image" Target="../media/image47.png"/><Relationship Id="rId7" Type="http://schemas.openxmlformats.org/officeDocument/2006/relationships/image" Target="../media/image40.png"/><Relationship Id="rId12" Type="http://schemas.openxmlformats.org/officeDocument/2006/relationships/hyperlink" Target="http://www.indeavr.com/" TargetMode="External"/><Relationship Id="rId17" Type="http://schemas.openxmlformats.org/officeDocument/2006/relationships/image" Target="../media/image45.png"/><Relationship Id="rId2" Type="http://schemas.openxmlformats.org/officeDocument/2006/relationships/notesSlide" Target="../notesSlides/notesSlide6.xml"/><Relationship Id="rId16" Type="http://schemas.openxmlformats.org/officeDocument/2006/relationships/hyperlink" Target="http://netpeak.bg/" TargetMode="External"/><Relationship Id="rId20" Type="http://schemas.openxmlformats.org/officeDocument/2006/relationships/hyperlink" Target="http://www.telenor.bg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xs-software.com/" TargetMode="External"/><Relationship Id="rId11" Type="http://schemas.openxmlformats.org/officeDocument/2006/relationships/image" Target="../media/image42.png"/><Relationship Id="rId5" Type="http://schemas.openxmlformats.org/officeDocument/2006/relationships/image" Target="../media/image39.png"/><Relationship Id="rId15" Type="http://schemas.openxmlformats.org/officeDocument/2006/relationships/image" Target="../media/image44.png"/><Relationship Id="rId10" Type="http://schemas.openxmlformats.org/officeDocument/2006/relationships/hyperlink" Target="http://www.softwaregroup-bg.com/" TargetMode="External"/><Relationship Id="rId19" Type="http://schemas.openxmlformats.org/officeDocument/2006/relationships/image" Target="../media/image46.png"/><Relationship Id="rId4" Type="http://schemas.openxmlformats.org/officeDocument/2006/relationships/hyperlink" Target="http://www.luxoft.com/" TargetMode="External"/><Relationship Id="rId9" Type="http://schemas.openxmlformats.org/officeDocument/2006/relationships/image" Target="../media/image41.png"/><Relationship Id="rId14" Type="http://schemas.openxmlformats.org/officeDocument/2006/relationships/hyperlink" Target="http://www.infragistics.com/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1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5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49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Relationship Id="rId14" Type="http://schemas.openxmlformats.org/officeDocument/2006/relationships/image" Target="../media/image5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011471" y="554127"/>
            <a:ext cx="8798264" cy="1171552"/>
          </a:xfrm>
        </p:spPr>
        <p:txBody>
          <a:bodyPr>
            <a:normAutofit/>
          </a:bodyPr>
          <a:lstStyle/>
          <a:p>
            <a:r>
              <a:rPr lang="en-US" dirty="0" smtClean="0"/>
              <a:t>Spring Boot Introduction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548331" y="1812064"/>
            <a:ext cx="8125251" cy="778736"/>
          </a:xfrm>
        </p:spPr>
        <p:txBody>
          <a:bodyPr>
            <a:normAutofit/>
          </a:bodyPr>
          <a:lstStyle/>
          <a:p>
            <a:r>
              <a:rPr lang="en-US" b="1" dirty="0" smtClean="0"/>
              <a:t>Spring MVC, Spring Data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604899"/>
            <a:ext cx="3187613" cy="525135"/>
          </a:xfrm>
        </p:spPr>
        <p:txBody>
          <a:bodyPr/>
          <a:lstStyle/>
          <a:p>
            <a:r>
              <a:rPr lang="en-US" noProof="1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5074798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479925"/>
            <a:ext cx="3187613" cy="382788"/>
          </a:xfrm>
        </p:spPr>
        <p:txBody>
          <a:bodyPr/>
          <a:lstStyle/>
          <a:p>
            <a:r>
              <a:rPr lang="en-US" sz="2000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820446"/>
            <a:ext cx="3187613" cy="351754"/>
          </a:xfrm>
        </p:spPr>
        <p:txBody>
          <a:bodyPr/>
          <a:lstStyle/>
          <a:p>
            <a:r>
              <a:rPr lang="en-US" sz="1800" dirty="0">
                <a:hlinkClick r:id="rId3"/>
              </a:rPr>
              <a:t>http://softuni.bg</a:t>
            </a:r>
            <a:endParaRPr lang="en-US" sz="1800" dirty="0"/>
          </a:p>
        </p:txBody>
      </p:sp>
      <p:pic>
        <p:nvPicPr>
          <p:cNvPr id="1028" name="Picture 4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30488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752600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4" name="Picture 13" descr="http://softuni.bg" title="SoftUni Code Wizard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808412" y="3811842"/>
            <a:ext cx="2133598" cy="234148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rot="986296">
            <a:off x="5167808" y="3524311"/>
            <a:ext cx="1854739" cy="7201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lnSpc>
                <a:spcPct val="85000"/>
              </a:lnSpc>
              <a:defRPr b="1" spc="5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defRPr>
            </a:lvl1pPr>
          </a:lstStyle>
          <a:p>
            <a:r>
              <a:rPr lang="en-US" dirty="0" smtClean="0"/>
              <a:t>Spring Boot </a:t>
            </a:r>
            <a:br>
              <a:rPr lang="en-US" dirty="0" smtClean="0"/>
            </a:br>
            <a:r>
              <a:rPr lang="en-US" dirty="0" smtClean="0"/>
              <a:t>Introduction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9604" y="4823016"/>
            <a:ext cx="4989224" cy="162149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0956" y="2814400"/>
            <a:ext cx="1851299" cy="185129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9290" y="2928845"/>
            <a:ext cx="1579538" cy="1579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Spring </a:t>
            </a:r>
            <a:r>
              <a:rPr lang="en-US" dirty="0"/>
              <a:t>R</a:t>
            </a:r>
            <a:r>
              <a:rPr lang="en-US" dirty="0" smtClean="0"/>
              <a:t>esources</a:t>
            </a:r>
            <a:endParaRPr lang="bg-BG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012" y="2438400"/>
            <a:ext cx="7547235" cy="2672463"/>
          </a:xfrm>
          <a:prstGeom prst="rect">
            <a:avLst/>
          </a:prstGeom>
        </p:spPr>
      </p:pic>
      <p:sp>
        <p:nvSpPr>
          <p:cNvPr id="6" name="AutoShape 25"/>
          <p:cNvSpPr>
            <a:spLocks noChangeArrowheads="1"/>
          </p:cNvSpPr>
          <p:nvPr/>
        </p:nvSpPr>
        <p:spPr bwMode="auto">
          <a:xfrm>
            <a:off x="6551612" y="2780778"/>
            <a:ext cx="3054780" cy="818449"/>
          </a:xfrm>
          <a:prstGeom prst="wedgeRoundRectCallout">
            <a:avLst>
              <a:gd name="adj1" fmla="val -56685"/>
              <a:gd name="adj2" fmla="val 3653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 smtClean="0">
                <a:solidFill>
                  <a:srgbClr val="FFFFFF"/>
                </a:solidFill>
              </a:rPr>
              <a:t>HTML, CSS, JS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7" name="AutoShape 25"/>
          <p:cNvSpPr>
            <a:spLocks noChangeArrowheads="1"/>
          </p:cNvSpPr>
          <p:nvPr/>
        </p:nvSpPr>
        <p:spPr bwMode="auto">
          <a:xfrm>
            <a:off x="684212" y="3602359"/>
            <a:ext cx="3054780" cy="818449"/>
          </a:xfrm>
          <a:prstGeom prst="wedgeRoundRectCallout">
            <a:avLst>
              <a:gd name="adj1" fmla="val 55668"/>
              <a:gd name="adj2" fmla="val 1052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 smtClean="0">
                <a:solidFill>
                  <a:srgbClr val="FFFFFF"/>
                </a:solidFill>
              </a:rPr>
              <a:t>Thymeleaf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8" name="AutoShape 25"/>
          <p:cNvSpPr>
            <a:spLocks noChangeArrowheads="1"/>
          </p:cNvSpPr>
          <p:nvPr/>
        </p:nvSpPr>
        <p:spPr bwMode="auto">
          <a:xfrm>
            <a:off x="1751012" y="5123389"/>
            <a:ext cx="3054780" cy="818449"/>
          </a:xfrm>
          <a:prstGeom prst="wedgeRoundRectCallout">
            <a:avLst>
              <a:gd name="adj1" fmla="val 42957"/>
              <a:gd name="adj2" fmla="val -7212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 smtClean="0">
                <a:solidFill>
                  <a:srgbClr val="FFFFFF"/>
                </a:solidFill>
              </a:rPr>
              <a:t>App </a:t>
            </a:r>
            <a:r>
              <a:rPr lang="en-US" sz="2800" dirty="0" err="1" smtClean="0">
                <a:solidFill>
                  <a:srgbClr val="FFFFFF"/>
                </a:solidFill>
              </a:rPr>
              <a:t>propertues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44544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Four main components:</a:t>
            </a:r>
          </a:p>
          <a:p>
            <a:pPr lvl="1"/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Spring Boot </a:t>
            </a:r>
            <a:r>
              <a:rPr lang="en-GB" dirty="0" smtClean="0">
                <a:solidFill>
                  <a:schemeClr val="tx2">
                    <a:lumMod val="75000"/>
                  </a:schemeClr>
                </a:solidFill>
              </a:rPr>
              <a:t>Starters - </a:t>
            </a:r>
            <a:r>
              <a:rPr lang="en-US" dirty="0"/>
              <a:t>combine a group of common or related dependencies into single </a:t>
            </a:r>
            <a:r>
              <a:rPr lang="en-US" dirty="0" smtClean="0"/>
              <a:t>dependency</a:t>
            </a:r>
            <a:endParaRPr lang="en-GB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Spring Boot </a:t>
            </a:r>
            <a:r>
              <a:rPr lang="en-GB" dirty="0" err="1" smtClean="0">
                <a:solidFill>
                  <a:schemeClr val="tx2">
                    <a:lumMod val="75000"/>
                  </a:schemeClr>
                </a:solidFill>
              </a:rPr>
              <a:t>AutoConfigurator</a:t>
            </a:r>
            <a:r>
              <a:rPr lang="en-GB" dirty="0" smtClean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GB" dirty="0"/>
              <a:t>reduce the Spring Configuration</a:t>
            </a:r>
            <a:endParaRPr lang="en-GB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Spring Boot </a:t>
            </a:r>
            <a:r>
              <a:rPr lang="en-GB" dirty="0" smtClean="0">
                <a:solidFill>
                  <a:schemeClr val="tx2">
                    <a:lumMod val="75000"/>
                  </a:schemeClr>
                </a:solidFill>
              </a:rPr>
              <a:t>CLI - </a:t>
            </a:r>
            <a:r>
              <a:rPr lang="en-US" dirty="0"/>
              <a:t>run and test Spring Boot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applications </a:t>
            </a:r>
            <a:r>
              <a:rPr lang="en-US" dirty="0"/>
              <a:t>from command prompt</a:t>
            </a:r>
            <a:endParaRPr lang="en-GB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Spring Boot </a:t>
            </a:r>
            <a:r>
              <a:rPr lang="en-GB" dirty="0" smtClean="0">
                <a:solidFill>
                  <a:schemeClr val="tx2">
                    <a:lumMod val="75000"/>
                  </a:schemeClr>
                </a:solidFill>
              </a:rPr>
              <a:t>Actuator – </a:t>
            </a:r>
            <a:r>
              <a:rPr lang="en-GB" dirty="0"/>
              <a:t>provides </a:t>
            </a:r>
            <a:r>
              <a:rPr lang="en-GB" dirty="0" err="1"/>
              <a:t>EndPoints</a:t>
            </a:r>
            <a:r>
              <a:rPr lang="en-GB" dirty="0"/>
              <a:t> </a:t>
            </a:r>
            <a:r>
              <a:rPr lang="en-GB" dirty="0" smtClean="0"/>
              <a:t>and</a:t>
            </a:r>
            <a:br>
              <a:rPr lang="en-GB" dirty="0" smtClean="0"/>
            </a:br>
            <a:r>
              <a:rPr lang="en-GB" dirty="0" smtClean="0"/>
              <a:t>Metrics</a:t>
            </a:r>
            <a:endParaRPr lang="en-GB" dirty="0">
              <a:solidFill>
                <a:schemeClr val="tx2">
                  <a:lumMod val="75000"/>
                </a:schemeClr>
              </a:solidFill>
            </a:endParaRPr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Spring Boot Main Components</a:t>
            </a:r>
            <a:endParaRPr lang="bg-BG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6212" y="3733800"/>
            <a:ext cx="2612441" cy="2612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427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Spring Boot </a:t>
            </a:r>
            <a:r>
              <a:rPr lang="en-GB" dirty="0" smtClean="0">
                <a:solidFill>
                  <a:schemeClr val="tx2">
                    <a:lumMod val="75000"/>
                  </a:schemeClr>
                </a:solidFill>
              </a:rPr>
              <a:t>Starters (1)</a:t>
            </a:r>
            <a:endParaRPr lang="bg-BG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303212" y="2362005"/>
            <a:ext cx="11658600" cy="203132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dependency&gt;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&lt;groupId&gt;org.springframework.boot&lt;/groupId&gt;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&lt;artifactId&gt;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spring-boot-starter-web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&lt;/artifactId&gt;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&lt;version&gt;1.4.1.RELEASE&lt;/version&gt;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&lt;/dependency&gt;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303212" y="1828800"/>
            <a:ext cx="11658600" cy="533205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pom.xml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7122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155143" y="3581400"/>
            <a:ext cx="4800600" cy="3101104"/>
          </a:xfrm>
          <a:prstGeom prst="rect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 dirty="0"/>
          </a:p>
        </p:txBody>
      </p:sp>
      <p:sp>
        <p:nvSpPr>
          <p:cNvPr id="17" name="Rectangle 16"/>
          <p:cNvSpPr/>
          <p:nvPr/>
        </p:nvSpPr>
        <p:spPr>
          <a:xfrm>
            <a:off x="5484812" y="3581400"/>
            <a:ext cx="4800600" cy="3101104"/>
          </a:xfrm>
          <a:prstGeom prst="rect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Spring Boot </a:t>
            </a:r>
            <a:r>
              <a:rPr lang="en-GB" dirty="0" smtClean="0">
                <a:solidFill>
                  <a:schemeClr val="tx2">
                    <a:lumMod val="75000"/>
                  </a:schemeClr>
                </a:solidFill>
              </a:rPr>
              <a:t>Starters (2)</a:t>
            </a:r>
            <a:endParaRPr lang="bg-BG" dirty="0"/>
          </a:p>
        </p:txBody>
      </p:sp>
      <p:sp>
        <p:nvSpPr>
          <p:cNvPr id="3" name="Rectangle 2"/>
          <p:cNvSpPr/>
          <p:nvPr/>
        </p:nvSpPr>
        <p:spPr>
          <a:xfrm>
            <a:off x="3960812" y="1151121"/>
            <a:ext cx="3657600" cy="601479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spring-boot-starter-web</a:t>
            </a:r>
            <a:endParaRPr lang="bg-BG" sz="2800" dirty="0"/>
          </a:p>
        </p:txBody>
      </p:sp>
      <p:sp>
        <p:nvSpPr>
          <p:cNvPr id="7" name="Rectangle 6"/>
          <p:cNvSpPr/>
          <p:nvPr/>
        </p:nvSpPr>
        <p:spPr>
          <a:xfrm>
            <a:off x="4384375" y="2562639"/>
            <a:ext cx="1905000" cy="601479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spring-web</a:t>
            </a:r>
            <a:endParaRPr lang="bg-BG" sz="2800" dirty="0"/>
          </a:p>
        </p:txBody>
      </p:sp>
      <p:sp>
        <p:nvSpPr>
          <p:cNvPr id="8" name="Rectangle 7"/>
          <p:cNvSpPr/>
          <p:nvPr/>
        </p:nvSpPr>
        <p:spPr>
          <a:xfrm>
            <a:off x="9464452" y="2562451"/>
            <a:ext cx="2590800" cy="601479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spring-web-</a:t>
            </a:r>
            <a:r>
              <a:rPr lang="en-US" sz="2800" dirty="0" err="1" smtClean="0"/>
              <a:t>mvc</a:t>
            </a:r>
            <a:endParaRPr lang="bg-BG" sz="2800" dirty="0"/>
          </a:p>
        </p:txBody>
      </p:sp>
      <p:sp>
        <p:nvSpPr>
          <p:cNvPr id="9" name="Rectangle 8"/>
          <p:cNvSpPr/>
          <p:nvPr/>
        </p:nvSpPr>
        <p:spPr>
          <a:xfrm>
            <a:off x="6403000" y="2562452"/>
            <a:ext cx="2956538" cy="601479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spring-boot-starter</a:t>
            </a:r>
            <a:endParaRPr lang="bg-BG" sz="2800" dirty="0"/>
          </a:p>
        </p:txBody>
      </p:sp>
      <p:sp>
        <p:nvSpPr>
          <p:cNvPr id="11" name="Rectangle 10"/>
          <p:cNvSpPr/>
          <p:nvPr/>
        </p:nvSpPr>
        <p:spPr>
          <a:xfrm>
            <a:off x="155143" y="2562452"/>
            <a:ext cx="4114800" cy="601479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spring-boot-starter-tomcat</a:t>
            </a:r>
            <a:endParaRPr lang="bg-BG" sz="2800" dirty="0"/>
          </a:p>
        </p:txBody>
      </p:sp>
      <p:sp>
        <p:nvSpPr>
          <p:cNvPr id="12" name="Rectangle 11"/>
          <p:cNvSpPr/>
          <p:nvPr/>
        </p:nvSpPr>
        <p:spPr>
          <a:xfrm>
            <a:off x="974631" y="5414260"/>
            <a:ext cx="3181615" cy="601479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tomcat-embed-core</a:t>
            </a:r>
            <a:endParaRPr lang="bg-BG" sz="2800" dirty="0"/>
          </a:p>
        </p:txBody>
      </p:sp>
      <p:sp>
        <p:nvSpPr>
          <p:cNvPr id="13" name="Rectangle 12"/>
          <p:cNvSpPr/>
          <p:nvPr/>
        </p:nvSpPr>
        <p:spPr>
          <a:xfrm>
            <a:off x="508039" y="4391440"/>
            <a:ext cx="4114800" cy="601479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tomcat-embed-logging-</a:t>
            </a:r>
            <a:r>
              <a:rPr lang="en-US" sz="2800" dirty="0" err="1" smtClean="0"/>
              <a:t>juli</a:t>
            </a:r>
            <a:endParaRPr lang="bg-BG" sz="2800" dirty="0"/>
          </a:p>
        </p:txBody>
      </p:sp>
      <p:sp>
        <p:nvSpPr>
          <p:cNvPr id="14" name="Rectangle 13"/>
          <p:cNvSpPr/>
          <p:nvPr/>
        </p:nvSpPr>
        <p:spPr>
          <a:xfrm>
            <a:off x="6502086" y="3836981"/>
            <a:ext cx="2776622" cy="601479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spring-boot</a:t>
            </a:r>
            <a:endParaRPr lang="bg-BG" sz="2800" dirty="0"/>
          </a:p>
        </p:txBody>
      </p:sp>
      <p:sp>
        <p:nvSpPr>
          <p:cNvPr id="15" name="Rectangle 14"/>
          <p:cNvSpPr/>
          <p:nvPr/>
        </p:nvSpPr>
        <p:spPr>
          <a:xfrm>
            <a:off x="5703866" y="4837511"/>
            <a:ext cx="4418012" cy="601479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spring-boot-</a:t>
            </a:r>
            <a:r>
              <a:rPr lang="en-US" sz="2800" dirty="0" err="1" smtClean="0"/>
              <a:t>autoconfigure</a:t>
            </a:r>
            <a:endParaRPr lang="bg-BG" sz="2800" dirty="0"/>
          </a:p>
        </p:txBody>
      </p:sp>
      <p:sp>
        <p:nvSpPr>
          <p:cNvPr id="16" name="Rectangle 15"/>
          <p:cNvSpPr/>
          <p:nvPr/>
        </p:nvSpPr>
        <p:spPr>
          <a:xfrm>
            <a:off x="5681391" y="5715000"/>
            <a:ext cx="4418012" cy="601479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spring-boot-starter-logging</a:t>
            </a:r>
            <a:endParaRPr lang="bg-BG" sz="2800" dirty="0"/>
          </a:p>
        </p:txBody>
      </p:sp>
      <p:cxnSp>
        <p:nvCxnSpPr>
          <p:cNvPr id="19" name="Straight Arrow Connector 18"/>
          <p:cNvCxnSpPr/>
          <p:nvPr/>
        </p:nvCxnSpPr>
        <p:spPr>
          <a:xfrm flipH="1">
            <a:off x="3198812" y="1916383"/>
            <a:ext cx="652634" cy="45720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>
            <a:off x="5256212" y="1911592"/>
            <a:ext cx="17674" cy="461991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>
            <a:off x="7237412" y="1916383"/>
            <a:ext cx="17673" cy="45720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7788486" y="1770151"/>
            <a:ext cx="1675966" cy="515849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>
            <a:off x="2283144" y="3291347"/>
            <a:ext cx="17673" cy="45720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>
            <a:off x="7806951" y="3284721"/>
            <a:ext cx="17673" cy="45720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0261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7" grpId="0" animBg="1"/>
      <p:bldP spid="3" grpId="0" animBg="1"/>
      <p:bldP spid="7" grpId="0" animBg="1"/>
      <p:bldP spid="8" grpId="0" animBg="1"/>
      <p:bldP spid="9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Spring Boot </a:t>
            </a:r>
            <a:r>
              <a:rPr lang="en-GB" dirty="0" err="1">
                <a:solidFill>
                  <a:schemeClr val="tx2">
                    <a:lumMod val="75000"/>
                  </a:schemeClr>
                </a:solidFill>
              </a:rPr>
              <a:t>AutoConfigurator</a:t>
            </a:r>
            <a:endParaRPr lang="bg-BG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336634" y="1600447"/>
            <a:ext cx="11658600" cy="511595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@Target({ElementType.TYPE})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@Retention(RetentionPolicy.RUNTIME)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@Documented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@Inherited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SpringBootConfiguration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@EnableAutoConfiguration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@ComponentScan(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excludeFilters = {@Filter(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type = FilterType.CUSTOM,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classes = {TypeExcludeFilter.class}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)}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@interface SpringBootApplication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336634" y="1067242"/>
            <a:ext cx="11658600" cy="533205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pom.xml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4283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Command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Line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Interface </a:t>
            </a:r>
            <a:r>
              <a:rPr lang="bg-BG" dirty="0" smtClean="0"/>
              <a:t>-</a:t>
            </a:r>
            <a:r>
              <a:rPr lang="en-US" dirty="0" smtClean="0"/>
              <a:t> </a:t>
            </a:r>
            <a:r>
              <a:rPr lang="en-US" dirty="0"/>
              <a:t>Spring Boot software to run and test Spring Boot applications</a:t>
            </a:r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Spring Boot CLI</a:t>
            </a:r>
            <a:endParaRPr lang="bg-BG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471" y="2438400"/>
            <a:ext cx="10605426" cy="3849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227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/>
                </a:solidFill>
              </a:rPr>
              <a:t>Expose </a:t>
            </a:r>
            <a:r>
              <a:rPr lang="en-US" dirty="0">
                <a:solidFill>
                  <a:schemeClr val="tx2"/>
                </a:solidFill>
              </a:rPr>
              <a:t>different types of information about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running application</a:t>
            </a:r>
            <a:endParaRPr lang="bg-BG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Spring Boot Actuator</a:t>
            </a:r>
            <a:endParaRPr lang="bg-BG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336634" y="2971800"/>
            <a:ext cx="11658600" cy="164352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&lt;dependency&gt;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&lt;groupId&gt;org.springframework.boot&lt;/groupId&gt;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&lt;artifactId&gt;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spring-boot-starter-actuator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&lt;/artifactId&gt;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dependency&gt;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336634" y="2438595"/>
            <a:ext cx="11658600" cy="533205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pom.xml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1681" y="4615327"/>
            <a:ext cx="9713554" cy="1985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004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Spring provides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Inversion of Control </a:t>
            </a:r>
            <a:r>
              <a:rPr lang="en-US" dirty="0" smtClean="0"/>
              <a:t>and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Dependency Injection</a:t>
            </a:r>
            <a:endParaRPr lang="bg-BG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Inversion of Control</a:t>
            </a:r>
            <a:endParaRPr lang="bg-BG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303212" y="2528503"/>
            <a:ext cx="5715000" cy="319472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//Tradiotional Way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 UserServiceImpl implements UserService {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private 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UserRepository </a:t>
            </a: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userRepository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 UserRepository();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303212" y="1995298"/>
            <a:ext cx="5715000" cy="533205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UserServiceImpl.java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6280234" y="2528503"/>
            <a:ext cx="5715000" cy="358251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//Dependency Injection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@Service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 UserServiceImpl implements UserService {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b="1" noProof="1" smtClean="0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@Autowired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private 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UserRepository </a:t>
            </a: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userRepository;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6280234" y="1995298"/>
            <a:ext cx="5715000" cy="533205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UserServiceImpl.java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7404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Spring IoC</a:t>
            </a:r>
            <a:endParaRPr lang="bg-BG" dirty="0"/>
          </a:p>
        </p:txBody>
      </p:sp>
      <p:sp>
        <p:nvSpPr>
          <p:cNvPr id="5" name="Rectangle 4"/>
          <p:cNvSpPr/>
          <p:nvPr/>
        </p:nvSpPr>
        <p:spPr>
          <a:xfrm>
            <a:off x="5180012" y="1371600"/>
            <a:ext cx="6705600" cy="2514600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 dirty="0"/>
          </a:p>
        </p:txBody>
      </p:sp>
      <p:sp>
        <p:nvSpPr>
          <p:cNvPr id="6" name="Rectangle 5"/>
          <p:cNvSpPr/>
          <p:nvPr/>
        </p:nvSpPr>
        <p:spPr>
          <a:xfrm>
            <a:off x="179973" y="1371600"/>
            <a:ext cx="3962400" cy="25146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Meta Data:</a:t>
            </a:r>
          </a:p>
          <a:p>
            <a:pPr marL="514350" indent="-514350" algn="ctr">
              <a:buAutoNum type="arabicPeriod"/>
            </a:pPr>
            <a:r>
              <a:rPr lang="en-US" sz="2800" dirty="0" smtClean="0"/>
              <a:t>XML Config</a:t>
            </a:r>
          </a:p>
          <a:p>
            <a:pPr marL="514350" indent="-514350" algn="ctr">
              <a:buAutoNum type="arabicPeriod"/>
            </a:pPr>
            <a:r>
              <a:rPr lang="en-US" sz="2800" dirty="0" smtClean="0"/>
              <a:t>Java Config</a:t>
            </a:r>
            <a:endParaRPr lang="en-US" sz="2800" dirty="0"/>
          </a:p>
          <a:p>
            <a:pPr marL="514350" indent="-514350" algn="ctr">
              <a:buAutoNum type="arabicPeriod"/>
            </a:pPr>
            <a:r>
              <a:rPr lang="en-US" sz="2800" dirty="0" smtClean="0"/>
              <a:t>Annotation Config</a:t>
            </a:r>
            <a:endParaRPr lang="bg-BG" sz="2800" dirty="0"/>
          </a:p>
        </p:txBody>
      </p:sp>
      <p:sp>
        <p:nvSpPr>
          <p:cNvPr id="7" name="Rectangle 6"/>
          <p:cNvSpPr/>
          <p:nvPr/>
        </p:nvSpPr>
        <p:spPr>
          <a:xfrm>
            <a:off x="5332412" y="1597978"/>
            <a:ext cx="2831395" cy="2051684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 smtClean="0"/>
              <a:t>Automatic Beans:</a:t>
            </a:r>
          </a:p>
          <a:p>
            <a:pPr marL="514350" indent="-514350">
              <a:buAutoNum type="arabicPeriod"/>
            </a:pPr>
            <a:r>
              <a:rPr lang="en-US" sz="2800" dirty="0" smtClean="0"/>
              <a:t>@Component</a:t>
            </a:r>
          </a:p>
          <a:p>
            <a:pPr marL="514350" indent="-514350">
              <a:buAutoNum type="arabicPeriod"/>
            </a:pPr>
            <a:r>
              <a:rPr lang="en-US" sz="2800" dirty="0" smtClean="0"/>
              <a:t>@Service</a:t>
            </a:r>
          </a:p>
          <a:p>
            <a:pPr marL="514350" indent="-514350">
              <a:buAutoNum type="arabicPeriod"/>
            </a:pPr>
            <a:r>
              <a:rPr lang="en-US" sz="2800" dirty="0" smtClean="0"/>
              <a:t>@Repository</a:t>
            </a:r>
            <a:endParaRPr lang="bg-BG" sz="2800" dirty="0"/>
          </a:p>
        </p:txBody>
      </p:sp>
      <p:sp>
        <p:nvSpPr>
          <p:cNvPr id="9" name="Rectangle 8"/>
          <p:cNvSpPr/>
          <p:nvPr/>
        </p:nvSpPr>
        <p:spPr>
          <a:xfrm>
            <a:off x="5168485" y="4643372"/>
            <a:ext cx="6717127" cy="166497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Fully Configured System</a:t>
            </a:r>
            <a:endParaRPr lang="bg-BG" sz="2800" dirty="0"/>
          </a:p>
        </p:txBody>
      </p:sp>
      <p:sp>
        <p:nvSpPr>
          <p:cNvPr id="12" name="Rectangle 11"/>
          <p:cNvSpPr/>
          <p:nvPr/>
        </p:nvSpPr>
        <p:spPr>
          <a:xfrm>
            <a:off x="8485569" y="1597978"/>
            <a:ext cx="3141365" cy="8382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Explicit Beans</a:t>
            </a:r>
          </a:p>
          <a:p>
            <a:pPr algn="ctr"/>
            <a:r>
              <a:rPr lang="en-US" sz="2800" dirty="0" smtClean="0"/>
              <a:t>1. @Bean</a:t>
            </a:r>
            <a:endParaRPr lang="bg-BG" sz="2800" dirty="0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4418012" y="2623820"/>
            <a:ext cx="559601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8609012" y="4038600"/>
            <a:ext cx="0" cy="45720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1056993" y="3236204"/>
            <a:ext cx="7238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IoC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831439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9" grpId="0" animBg="1"/>
      <p:bldP spid="12" grpId="0" animBg="1"/>
      <p:bldP spid="1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Object </a:t>
            </a:r>
            <a:r>
              <a:rPr lang="en-US" dirty="0"/>
              <a:t>that is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instantiated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assembled</a:t>
            </a:r>
            <a:r>
              <a:rPr lang="en-US" dirty="0"/>
              <a:t>, and otherwise managed by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Spring IoC</a:t>
            </a:r>
            <a:r>
              <a:rPr lang="en-US" dirty="0"/>
              <a:t> container</a:t>
            </a:r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Beans</a:t>
            </a:r>
            <a:endParaRPr lang="bg-BG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141412" y="3124200"/>
            <a:ext cx="9982200" cy="319472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Dog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implements Animal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private String name;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Dog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{}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//GETTERS AND SETTERS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1141412" y="2590995"/>
            <a:ext cx="9982200" cy="533205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Dog.java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3700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 smtClean="0"/>
              <a:t>Spring Boot Components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 smtClean="0"/>
              <a:t>Spring </a:t>
            </a:r>
            <a:r>
              <a:rPr lang="en-US" dirty="0" smtClean="0"/>
              <a:t>MVC </a:t>
            </a:r>
            <a:endParaRPr lang="en-US" dirty="0"/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 smtClean="0"/>
              <a:t>Spring Data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026" name="Picture 2" descr="http://www.graphicsfuel.com/wp-content/uploads/2012/07/books-icon-51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90409" y="4191000"/>
            <a:ext cx="2272230" cy="227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3212" y="1486376"/>
            <a:ext cx="3574938" cy="4609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291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Bean Declaration</a:t>
            </a:r>
            <a:endParaRPr lang="bg-BG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12812" y="1523805"/>
            <a:ext cx="9982200" cy="397031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@SpringBootApplication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class MainApplication {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…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@Bean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Animal getDog(){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return new Dog();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912812" y="990600"/>
            <a:ext cx="9982200" cy="533205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Dog.java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AutoShape 25"/>
          <p:cNvSpPr>
            <a:spLocks noChangeArrowheads="1"/>
          </p:cNvSpPr>
          <p:nvPr/>
        </p:nvSpPr>
        <p:spPr bwMode="auto">
          <a:xfrm>
            <a:off x="5637212" y="3352800"/>
            <a:ext cx="2971800" cy="551227"/>
          </a:xfrm>
          <a:prstGeom prst="wedgeRoundRectCallout">
            <a:avLst>
              <a:gd name="adj1" fmla="val -56685"/>
              <a:gd name="adj2" fmla="val 3653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 smtClean="0">
                <a:solidFill>
                  <a:srgbClr val="FFFFFF"/>
                </a:solidFill>
              </a:rPr>
              <a:t>Bean Declaration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66764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 Bean from Application Context</a:t>
            </a:r>
            <a:endParaRPr lang="bg-BG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12812" y="1523805"/>
            <a:ext cx="9982200" cy="435811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SpringBootApplication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class MainApplication {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public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main(String[] args) {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ApplicationContext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context = SpringApplication.run(MainApplication.class, args);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Animal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dog = context.getBean(Dog.class);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("DOG: " + dog.getClass().getSimpleName());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912812" y="990600"/>
            <a:ext cx="9982200" cy="533205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MainApplication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.java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1012" y="4764629"/>
            <a:ext cx="5898391" cy="1760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692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Bean Lifecycle</a:t>
            </a:r>
            <a:endParaRPr lang="bg-BG" dirty="0"/>
          </a:p>
        </p:txBody>
      </p:sp>
      <p:sp>
        <p:nvSpPr>
          <p:cNvPr id="5" name="Rectangle 4"/>
          <p:cNvSpPr/>
          <p:nvPr/>
        </p:nvSpPr>
        <p:spPr>
          <a:xfrm>
            <a:off x="684212" y="1524000"/>
            <a:ext cx="2790239" cy="9144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Instantiation</a:t>
            </a:r>
            <a:endParaRPr lang="bg-BG" sz="2800" dirty="0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3732212" y="1981200"/>
            <a:ext cx="559601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4549574" y="1527313"/>
            <a:ext cx="2790239" cy="9144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Set Properties</a:t>
            </a:r>
            <a:endParaRPr lang="bg-BG" sz="2800" dirty="0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7597574" y="1984513"/>
            <a:ext cx="559601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8419974" y="1524000"/>
            <a:ext cx="2790239" cy="9144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Set Name</a:t>
            </a:r>
            <a:endParaRPr lang="bg-BG" sz="2800" dirty="0"/>
          </a:p>
        </p:txBody>
      </p:sp>
      <p:sp>
        <p:nvSpPr>
          <p:cNvPr id="13" name="Rectangle 12"/>
          <p:cNvSpPr/>
          <p:nvPr/>
        </p:nvSpPr>
        <p:spPr>
          <a:xfrm>
            <a:off x="8454829" y="3200400"/>
            <a:ext cx="2790239" cy="9144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Set Application Context</a:t>
            </a:r>
            <a:endParaRPr lang="bg-BG" sz="2800" dirty="0"/>
          </a:p>
        </p:txBody>
      </p:sp>
      <p:sp>
        <p:nvSpPr>
          <p:cNvPr id="14" name="Rectangle 13"/>
          <p:cNvSpPr/>
          <p:nvPr/>
        </p:nvSpPr>
        <p:spPr>
          <a:xfrm>
            <a:off x="4561238" y="3200400"/>
            <a:ext cx="2790239" cy="9144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Pre Initialization</a:t>
            </a:r>
            <a:endParaRPr lang="bg-BG" sz="2800" dirty="0"/>
          </a:p>
        </p:txBody>
      </p:sp>
      <p:cxnSp>
        <p:nvCxnSpPr>
          <p:cNvPr id="15" name="Straight Arrow Connector 14"/>
          <p:cNvCxnSpPr/>
          <p:nvPr/>
        </p:nvCxnSpPr>
        <p:spPr>
          <a:xfrm flipH="1">
            <a:off x="7552938" y="3733800"/>
            <a:ext cx="604237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684211" y="3200400"/>
            <a:ext cx="2790239" cy="9144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Initialization</a:t>
            </a:r>
            <a:endParaRPr lang="bg-BG" sz="2800" dirty="0"/>
          </a:p>
        </p:txBody>
      </p:sp>
      <p:cxnSp>
        <p:nvCxnSpPr>
          <p:cNvPr id="18" name="Straight Arrow Connector 17"/>
          <p:cNvCxnSpPr/>
          <p:nvPr/>
        </p:nvCxnSpPr>
        <p:spPr>
          <a:xfrm flipH="1">
            <a:off x="3709893" y="3657600"/>
            <a:ext cx="604237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1979612" y="4343400"/>
            <a:ext cx="1" cy="53340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>
            <a:off x="9980612" y="2552700"/>
            <a:ext cx="1" cy="53340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584492" y="5072270"/>
            <a:ext cx="2790239" cy="9144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Post Initialization</a:t>
            </a:r>
            <a:endParaRPr lang="bg-BG" sz="2800" dirty="0"/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3709893" y="5529470"/>
            <a:ext cx="559601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4549573" y="5072270"/>
            <a:ext cx="2790239" cy="9144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Bean is ready</a:t>
            </a:r>
            <a:endParaRPr lang="bg-BG" sz="2800" dirty="0"/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7580294" y="5529470"/>
            <a:ext cx="559601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8419974" y="5072270"/>
            <a:ext cx="2790239" cy="9144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Bean is destroyed</a:t>
            </a:r>
            <a:endParaRPr lang="bg-BG" sz="2800" dirty="0"/>
          </a:p>
        </p:txBody>
      </p:sp>
      <p:sp>
        <p:nvSpPr>
          <p:cNvPr id="30" name="AutoShape 25"/>
          <p:cNvSpPr>
            <a:spLocks noChangeArrowheads="1"/>
          </p:cNvSpPr>
          <p:nvPr/>
        </p:nvSpPr>
        <p:spPr bwMode="auto">
          <a:xfrm>
            <a:off x="9528520" y="4343400"/>
            <a:ext cx="2628900" cy="843170"/>
          </a:xfrm>
          <a:prstGeom prst="wedgeRoundRectCallout">
            <a:avLst>
              <a:gd name="adj1" fmla="val -35513"/>
              <a:gd name="adj2" fmla="val 6600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 smtClean="0">
                <a:solidFill>
                  <a:srgbClr val="FFFFFF"/>
                </a:solidFill>
              </a:rPr>
              <a:t>When Container is Shutdown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85918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10" grpId="0" animBg="1"/>
      <p:bldP spid="13" grpId="0" animBg="1"/>
      <p:bldP spid="14" grpId="0" animBg="1"/>
      <p:bldP spid="17" grpId="0" animBg="1"/>
      <p:bldP spid="22" grpId="0" animBg="1"/>
      <p:bldP spid="25" grpId="0" animBg="1"/>
      <p:bldP spid="29" grpId="0" animBg="1"/>
      <p:bldP spid="30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Bean Lifecycle Demo (1)</a:t>
            </a:r>
            <a:endParaRPr lang="bg-BG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12812" y="1523805"/>
            <a:ext cx="9982200" cy="513371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SpringBootApplication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class MainApplication {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public static void main(String[] args) {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ApplicationContext context = SpringApplication.run(MainApplication.class, args);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((AbstractApplicationContext)context).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close();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Bean(destroyMethod = "destroy", initMethod = "init")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Animal getDog(){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return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 Dog();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912812" y="990600"/>
            <a:ext cx="9982200" cy="533205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MainApplication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.java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2431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Bean Lifecycle Demo (2)</a:t>
            </a:r>
            <a:endParaRPr lang="bg-BG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303212" y="1417723"/>
            <a:ext cx="9982200" cy="527824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class Dog implements Animal {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sz="23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Dog() {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System.out.println("</a:t>
            </a:r>
            <a:r>
              <a:rPr lang="en-US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Instantiation</a:t>
            </a: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sz="23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void init(){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System.out.println("</a:t>
            </a:r>
            <a:r>
              <a:rPr lang="en-US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Initializing</a:t>
            </a: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..");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sz="23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void destroy(){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System.out.println("</a:t>
            </a:r>
            <a:r>
              <a:rPr lang="en-US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Destroying</a:t>
            </a: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..");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303212" y="884518"/>
            <a:ext cx="9982200" cy="533205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MainApplication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.java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6247" y="4839070"/>
            <a:ext cx="3579675" cy="1552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157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2" y="1167689"/>
            <a:ext cx="11804822" cy="1423111"/>
          </a:xfrm>
        </p:spPr>
        <p:txBody>
          <a:bodyPr/>
          <a:lstStyle/>
          <a:p>
            <a:r>
              <a:rPr lang="en-US" dirty="0" smtClean="0"/>
              <a:t>The default one is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Singleton</a:t>
            </a:r>
            <a:r>
              <a:rPr lang="en-US" dirty="0" smtClean="0"/>
              <a:t>. It is easy to change to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Prototype</a:t>
            </a:r>
            <a:endParaRPr lang="en-US" dirty="0" smtClean="0"/>
          </a:p>
          <a:p>
            <a:pPr marL="0" indent="0">
              <a:buNone/>
            </a:pPr>
            <a:endParaRPr lang="bg-BG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Bean Scope</a:t>
            </a:r>
            <a:endParaRPr lang="bg-BG" dirty="0"/>
          </a:p>
        </p:txBody>
      </p:sp>
      <p:sp>
        <p:nvSpPr>
          <p:cNvPr id="12" name="Rectangle 11"/>
          <p:cNvSpPr/>
          <p:nvPr/>
        </p:nvSpPr>
        <p:spPr>
          <a:xfrm>
            <a:off x="2262877" y="3723861"/>
            <a:ext cx="3069685" cy="2067339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 dirty="0"/>
          </a:p>
        </p:txBody>
      </p:sp>
      <p:sp>
        <p:nvSpPr>
          <p:cNvPr id="15" name="Rectangle 14"/>
          <p:cNvSpPr/>
          <p:nvPr/>
        </p:nvSpPr>
        <p:spPr>
          <a:xfrm>
            <a:off x="221945" y="3723861"/>
            <a:ext cx="1776120" cy="49033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Request A</a:t>
            </a:r>
            <a:endParaRPr lang="bg-BG" sz="2800" dirty="0"/>
          </a:p>
        </p:txBody>
      </p:sp>
      <p:sp>
        <p:nvSpPr>
          <p:cNvPr id="16" name="Rectangle 15"/>
          <p:cNvSpPr/>
          <p:nvPr/>
        </p:nvSpPr>
        <p:spPr>
          <a:xfrm>
            <a:off x="203792" y="4487518"/>
            <a:ext cx="1776120" cy="49033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Request B</a:t>
            </a:r>
            <a:endParaRPr lang="bg-BG" sz="2800" dirty="0"/>
          </a:p>
        </p:txBody>
      </p:sp>
      <p:sp>
        <p:nvSpPr>
          <p:cNvPr id="17" name="Rectangle 16"/>
          <p:cNvSpPr/>
          <p:nvPr/>
        </p:nvSpPr>
        <p:spPr>
          <a:xfrm>
            <a:off x="221945" y="5274365"/>
            <a:ext cx="1776120" cy="49033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Request C</a:t>
            </a:r>
            <a:endParaRPr lang="bg-BG" sz="2800" dirty="0"/>
          </a:p>
        </p:txBody>
      </p:sp>
      <p:sp>
        <p:nvSpPr>
          <p:cNvPr id="20" name="Rectangle 19"/>
          <p:cNvSpPr/>
          <p:nvPr/>
        </p:nvSpPr>
        <p:spPr>
          <a:xfrm>
            <a:off x="6868149" y="3723861"/>
            <a:ext cx="1776120" cy="49033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Request A</a:t>
            </a:r>
            <a:endParaRPr lang="bg-BG" sz="2800" dirty="0"/>
          </a:p>
        </p:txBody>
      </p:sp>
      <p:sp>
        <p:nvSpPr>
          <p:cNvPr id="21" name="Rectangle 20"/>
          <p:cNvSpPr/>
          <p:nvPr/>
        </p:nvSpPr>
        <p:spPr>
          <a:xfrm>
            <a:off x="6849996" y="4487518"/>
            <a:ext cx="1776120" cy="49033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Request B</a:t>
            </a:r>
            <a:endParaRPr lang="bg-BG" sz="2800" dirty="0"/>
          </a:p>
        </p:txBody>
      </p:sp>
      <p:sp>
        <p:nvSpPr>
          <p:cNvPr id="22" name="Rectangle 21"/>
          <p:cNvSpPr/>
          <p:nvPr/>
        </p:nvSpPr>
        <p:spPr>
          <a:xfrm>
            <a:off x="6868149" y="5274365"/>
            <a:ext cx="1776120" cy="49033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Request C</a:t>
            </a:r>
            <a:endParaRPr lang="bg-BG" sz="2800" dirty="0"/>
          </a:p>
        </p:txBody>
      </p:sp>
      <p:sp>
        <p:nvSpPr>
          <p:cNvPr id="23" name="Rectangle 22"/>
          <p:cNvSpPr/>
          <p:nvPr/>
        </p:nvSpPr>
        <p:spPr>
          <a:xfrm>
            <a:off x="8925549" y="3723861"/>
            <a:ext cx="3069685" cy="2067339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 dirty="0"/>
          </a:p>
        </p:txBody>
      </p:sp>
      <p:sp>
        <p:nvSpPr>
          <p:cNvPr id="25" name="Rectangle 24"/>
          <p:cNvSpPr/>
          <p:nvPr/>
        </p:nvSpPr>
        <p:spPr>
          <a:xfrm>
            <a:off x="2909659" y="4512365"/>
            <a:ext cx="1776120" cy="49033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Dog</a:t>
            </a:r>
            <a:endParaRPr lang="bg-BG" sz="2800" dirty="0"/>
          </a:p>
        </p:txBody>
      </p:sp>
      <p:sp>
        <p:nvSpPr>
          <p:cNvPr id="26" name="Rectangle 25"/>
          <p:cNvSpPr/>
          <p:nvPr/>
        </p:nvSpPr>
        <p:spPr>
          <a:xfrm>
            <a:off x="9572331" y="3842702"/>
            <a:ext cx="1776120" cy="49033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Dog 1</a:t>
            </a:r>
            <a:endParaRPr lang="bg-BG" sz="2800" dirty="0"/>
          </a:p>
        </p:txBody>
      </p:sp>
      <p:sp>
        <p:nvSpPr>
          <p:cNvPr id="27" name="Rectangle 26"/>
          <p:cNvSpPr/>
          <p:nvPr/>
        </p:nvSpPr>
        <p:spPr>
          <a:xfrm>
            <a:off x="9572331" y="4512365"/>
            <a:ext cx="1776120" cy="49033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Dog 2</a:t>
            </a:r>
            <a:endParaRPr lang="bg-BG" sz="2800" dirty="0"/>
          </a:p>
        </p:txBody>
      </p:sp>
      <p:sp>
        <p:nvSpPr>
          <p:cNvPr id="28" name="Rectangle 27"/>
          <p:cNvSpPr/>
          <p:nvPr/>
        </p:nvSpPr>
        <p:spPr>
          <a:xfrm>
            <a:off x="9572331" y="5172619"/>
            <a:ext cx="1776120" cy="49033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Dog 3</a:t>
            </a:r>
            <a:endParaRPr lang="bg-BG" sz="2800" dirty="0"/>
          </a:p>
        </p:txBody>
      </p:sp>
      <p:cxnSp>
        <p:nvCxnSpPr>
          <p:cNvPr id="30" name="Straight Connector 29"/>
          <p:cNvCxnSpPr/>
          <p:nvPr/>
        </p:nvCxnSpPr>
        <p:spPr>
          <a:xfrm>
            <a:off x="6094412" y="3124200"/>
            <a:ext cx="0" cy="320040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2126925" y="2699906"/>
            <a:ext cx="15654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Singleton</a:t>
            </a:r>
            <a:endParaRPr lang="en-US" sz="28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8006862" y="2692331"/>
            <a:ext cx="16689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Prototype</a:t>
            </a:r>
            <a:endParaRPr lang="en-US" sz="2800" dirty="0">
              <a:solidFill>
                <a:schemeClr val="tx2">
                  <a:lumMod val="75000"/>
                </a:schemeClr>
              </a:solidFill>
            </a:endParaRPr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2126925" y="4038600"/>
            <a:ext cx="690887" cy="473765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2113091" y="4740965"/>
            <a:ext cx="622404" cy="12954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V="1">
            <a:off x="2104299" y="5033341"/>
            <a:ext cx="631196" cy="494471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8795601" y="4038600"/>
            <a:ext cx="622404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8748391" y="4753919"/>
            <a:ext cx="680518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 flipV="1">
            <a:off x="8748391" y="5519530"/>
            <a:ext cx="669614" cy="8282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AutoShape 25"/>
          <p:cNvSpPr>
            <a:spLocks noChangeArrowheads="1"/>
          </p:cNvSpPr>
          <p:nvPr/>
        </p:nvSpPr>
        <p:spPr bwMode="auto">
          <a:xfrm>
            <a:off x="9507622" y="1848035"/>
            <a:ext cx="2255048" cy="861606"/>
          </a:xfrm>
          <a:prstGeom prst="wedgeRoundRectCallout">
            <a:avLst>
              <a:gd name="adj1" fmla="val -42919"/>
              <a:gd name="adj2" fmla="val 7576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 smtClean="0">
                <a:solidFill>
                  <a:srgbClr val="FFFFFF"/>
                </a:solidFill>
              </a:rPr>
              <a:t>Mostly used as State-full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53" name="AutoShape 25"/>
          <p:cNvSpPr>
            <a:spLocks noChangeArrowheads="1"/>
          </p:cNvSpPr>
          <p:nvPr/>
        </p:nvSpPr>
        <p:spPr bwMode="auto">
          <a:xfrm>
            <a:off x="3558255" y="1838300"/>
            <a:ext cx="2255048" cy="861606"/>
          </a:xfrm>
          <a:prstGeom prst="wedgeRoundRectCallout">
            <a:avLst>
              <a:gd name="adj1" fmla="val -42919"/>
              <a:gd name="adj2" fmla="val 7576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 smtClean="0">
                <a:solidFill>
                  <a:srgbClr val="FFFFFF"/>
                </a:solidFill>
              </a:rPr>
              <a:t>Mostly used as State-less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45080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5" grpId="0" animBg="1"/>
      <p:bldP spid="16" grpId="0" animBg="1"/>
      <p:bldP spid="17" grpId="0" animBg="1"/>
      <p:bldP spid="20" grpId="0" animBg="1"/>
      <p:bldP spid="21" grpId="0" animBg="1"/>
      <p:bldP spid="22" grpId="0" animBg="1"/>
      <p:bldP spid="23" grpId="0" animBg="1"/>
      <p:bldP spid="25" grpId="0" animBg="1"/>
      <p:bldP spid="26" grpId="0" animBg="1"/>
      <p:bldP spid="27" grpId="0" animBg="1"/>
      <p:bldP spid="28" grpId="0" animBg="1"/>
      <p:bldP spid="52" grpId="0" animBg="1"/>
      <p:bldP spid="5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1142997" y="1677664"/>
            <a:ext cx="9577597" cy="1110780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rgbClr val="F3BE6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dirty="0" smtClean="0"/>
              <a:t>Bean Scope Demo</a:t>
            </a:r>
            <a:endParaRPr lang="en-US" sz="6000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bg-BG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4886" y="2667000"/>
            <a:ext cx="3213818" cy="3213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5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41410" y="1327620"/>
            <a:ext cx="9577597" cy="1110780"/>
          </a:xfrm>
        </p:spPr>
        <p:txBody>
          <a:bodyPr>
            <a:normAutofit/>
          </a:bodyPr>
          <a:lstStyle/>
          <a:p>
            <a:pPr algn="ctr"/>
            <a:r>
              <a:rPr lang="en-US" sz="6000" dirty="0" smtClean="0"/>
              <a:t>What is Spring </a:t>
            </a:r>
            <a:r>
              <a:rPr lang="en-US" sz="6000" dirty="0" smtClean="0"/>
              <a:t>MVC?</a:t>
            </a:r>
            <a:endParaRPr lang="en-US" sz="6000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2825" y="2697956"/>
            <a:ext cx="7620000" cy="24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142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extBox 66"/>
          <p:cNvSpPr txBox="1"/>
          <p:nvPr/>
        </p:nvSpPr>
        <p:spPr>
          <a:xfrm>
            <a:off x="3003737" y="3394238"/>
            <a:ext cx="14606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Execute Action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Model-view-controller</a:t>
            </a:r>
            <a:r>
              <a:rPr lang="en-US" dirty="0" smtClean="0"/>
              <a:t> </a:t>
            </a:r>
            <a:r>
              <a:rPr lang="en-US" dirty="0"/>
              <a:t>(MVC) framework is designed around a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DispatcherServlet</a:t>
            </a:r>
            <a:r>
              <a:rPr lang="en-US" dirty="0"/>
              <a:t> that dispatches requests to handlers</a:t>
            </a:r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Spring MVC?</a:t>
            </a:r>
            <a:endParaRPr lang="bg-BG" dirty="0"/>
          </a:p>
        </p:txBody>
      </p:sp>
      <p:sp>
        <p:nvSpPr>
          <p:cNvPr id="6" name="Rectangle 5"/>
          <p:cNvSpPr/>
          <p:nvPr/>
        </p:nvSpPr>
        <p:spPr>
          <a:xfrm>
            <a:off x="1573647" y="3400592"/>
            <a:ext cx="1600199" cy="818814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Dispatcher </a:t>
            </a:r>
            <a:br>
              <a:rPr lang="en-US" dirty="0" smtClean="0"/>
            </a:br>
            <a:r>
              <a:rPr lang="en-US" dirty="0" smtClean="0"/>
              <a:t>Servlet</a:t>
            </a:r>
            <a:endParaRPr lang="bg-BG" dirty="0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303212" y="3809999"/>
            <a:ext cx="1040598" cy="1"/>
          </a:xfrm>
          <a:prstGeom prst="straightConnector1">
            <a:avLst/>
          </a:prstGeom>
          <a:ln w="63500">
            <a:solidFill>
              <a:srgbClr val="E85C0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4261370" y="2540836"/>
            <a:ext cx="1333500" cy="745189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Handler </a:t>
            </a:r>
          </a:p>
          <a:p>
            <a:pPr algn="ctr"/>
            <a:r>
              <a:rPr lang="en-US" dirty="0" smtClean="0"/>
              <a:t>Mapping</a:t>
            </a:r>
            <a:endParaRPr lang="bg-BG" dirty="0"/>
          </a:p>
        </p:txBody>
      </p:sp>
      <p:sp>
        <p:nvSpPr>
          <p:cNvPr id="15" name="Rectangle 14"/>
          <p:cNvSpPr/>
          <p:nvPr/>
        </p:nvSpPr>
        <p:spPr>
          <a:xfrm>
            <a:off x="4261370" y="3388863"/>
            <a:ext cx="1333500" cy="796013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Handler </a:t>
            </a:r>
          </a:p>
          <a:p>
            <a:pPr algn="ctr"/>
            <a:r>
              <a:rPr lang="en-US" dirty="0" smtClean="0"/>
              <a:t>Adapter</a:t>
            </a:r>
            <a:endParaRPr lang="bg-BG" dirty="0"/>
          </a:p>
        </p:txBody>
      </p:sp>
      <p:sp>
        <p:nvSpPr>
          <p:cNvPr id="16" name="Rectangle 15"/>
          <p:cNvSpPr/>
          <p:nvPr/>
        </p:nvSpPr>
        <p:spPr>
          <a:xfrm>
            <a:off x="4261370" y="4287714"/>
            <a:ext cx="1333500" cy="76668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View </a:t>
            </a:r>
          </a:p>
          <a:p>
            <a:pPr algn="ctr"/>
            <a:r>
              <a:rPr lang="en-US" dirty="0" smtClean="0"/>
              <a:t>Resolver</a:t>
            </a:r>
            <a:endParaRPr lang="bg-BG" dirty="0"/>
          </a:p>
        </p:txBody>
      </p:sp>
      <p:sp>
        <p:nvSpPr>
          <p:cNvPr id="17" name="Rectangle 16"/>
          <p:cNvSpPr/>
          <p:nvPr/>
        </p:nvSpPr>
        <p:spPr>
          <a:xfrm>
            <a:off x="6702273" y="2585252"/>
            <a:ext cx="1656522" cy="427786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Controller</a:t>
            </a:r>
            <a:endParaRPr lang="bg-BG" dirty="0"/>
          </a:p>
        </p:txBody>
      </p:sp>
      <p:sp>
        <p:nvSpPr>
          <p:cNvPr id="19" name="Rectangle 18"/>
          <p:cNvSpPr/>
          <p:nvPr/>
        </p:nvSpPr>
        <p:spPr>
          <a:xfrm>
            <a:off x="6682395" y="3534963"/>
            <a:ext cx="1676400" cy="427786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View Name</a:t>
            </a:r>
            <a:endParaRPr lang="bg-BG" dirty="0"/>
          </a:p>
        </p:txBody>
      </p:sp>
      <p:sp>
        <p:nvSpPr>
          <p:cNvPr id="20" name="Rectangle 19"/>
          <p:cNvSpPr/>
          <p:nvPr/>
        </p:nvSpPr>
        <p:spPr>
          <a:xfrm>
            <a:off x="6658238" y="5714940"/>
            <a:ext cx="1656523" cy="427786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Model</a:t>
            </a:r>
            <a:endParaRPr lang="bg-BG" dirty="0"/>
          </a:p>
        </p:txBody>
      </p:sp>
      <p:sp>
        <p:nvSpPr>
          <p:cNvPr id="21" name="Rectangle 20"/>
          <p:cNvSpPr/>
          <p:nvPr/>
        </p:nvSpPr>
        <p:spPr>
          <a:xfrm>
            <a:off x="1565433" y="5714940"/>
            <a:ext cx="1608413" cy="42778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View</a:t>
            </a:r>
            <a:endParaRPr lang="bg-BG" dirty="0"/>
          </a:p>
        </p:txBody>
      </p:sp>
      <p:sp>
        <p:nvSpPr>
          <p:cNvPr id="22" name="Rectangle 21"/>
          <p:cNvSpPr/>
          <p:nvPr/>
        </p:nvSpPr>
        <p:spPr>
          <a:xfrm>
            <a:off x="9873695" y="2641512"/>
            <a:ext cx="1662000" cy="427786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Service</a:t>
            </a:r>
            <a:endParaRPr lang="bg-BG" dirty="0"/>
          </a:p>
        </p:txBody>
      </p:sp>
      <p:sp>
        <p:nvSpPr>
          <p:cNvPr id="23" name="Rectangle 22"/>
          <p:cNvSpPr/>
          <p:nvPr/>
        </p:nvSpPr>
        <p:spPr>
          <a:xfrm>
            <a:off x="9875454" y="3656283"/>
            <a:ext cx="1662000" cy="427786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Repository</a:t>
            </a:r>
            <a:endParaRPr lang="bg-BG" dirty="0"/>
          </a:p>
        </p:txBody>
      </p:sp>
      <p:sp>
        <p:nvSpPr>
          <p:cNvPr id="25" name="Can 24"/>
          <p:cNvSpPr/>
          <p:nvPr/>
        </p:nvSpPr>
        <p:spPr>
          <a:xfrm>
            <a:off x="10049612" y="4671054"/>
            <a:ext cx="1371600" cy="993853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DB</a:t>
            </a:r>
            <a:endParaRPr lang="bg-BG" sz="2800" dirty="0"/>
          </a:p>
        </p:txBody>
      </p:sp>
      <p:sp>
        <p:nvSpPr>
          <p:cNvPr id="26" name="Rectangle 25"/>
          <p:cNvSpPr/>
          <p:nvPr/>
        </p:nvSpPr>
        <p:spPr>
          <a:xfrm>
            <a:off x="9551504" y="2261901"/>
            <a:ext cx="2257908" cy="3840725"/>
          </a:xfrm>
          <a:prstGeom prst="rect">
            <a:avLst/>
          </a:prstGeom>
          <a:noFill/>
          <a:ln>
            <a:solidFill>
              <a:schemeClr val="bg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 dirty="0"/>
          </a:p>
        </p:txBody>
      </p:sp>
      <p:cxnSp>
        <p:nvCxnSpPr>
          <p:cNvPr id="27" name="Straight Arrow Connector 26"/>
          <p:cNvCxnSpPr/>
          <p:nvPr/>
        </p:nvCxnSpPr>
        <p:spPr>
          <a:xfrm flipV="1">
            <a:off x="3325849" y="2947917"/>
            <a:ext cx="786967" cy="420964"/>
          </a:xfrm>
          <a:prstGeom prst="straightConnector1">
            <a:avLst/>
          </a:prstGeom>
          <a:ln w="63500">
            <a:solidFill>
              <a:srgbClr val="E85C0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5842771" y="2855405"/>
            <a:ext cx="585785" cy="0"/>
          </a:xfrm>
          <a:prstGeom prst="straightConnector1">
            <a:avLst/>
          </a:prstGeom>
          <a:ln w="63500">
            <a:solidFill>
              <a:schemeClr val="bg1">
                <a:lumMod val="50000"/>
                <a:lumOff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3355326" y="3810000"/>
            <a:ext cx="757490" cy="1"/>
          </a:xfrm>
          <a:prstGeom prst="straightConnector1">
            <a:avLst/>
          </a:prstGeom>
          <a:ln w="63500">
            <a:solidFill>
              <a:srgbClr val="E85C0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3322400" y="4357262"/>
            <a:ext cx="790416" cy="548374"/>
          </a:xfrm>
          <a:prstGeom prst="straightConnector1">
            <a:avLst/>
          </a:prstGeom>
          <a:ln w="63500">
            <a:solidFill>
              <a:srgbClr val="E85C0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7520595" y="3097743"/>
            <a:ext cx="0" cy="376564"/>
          </a:xfrm>
          <a:prstGeom prst="straightConnector1">
            <a:avLst/>
          </a:prstGeom>
          <a:ln w="63500">
            <a:solidFill>
              <a:srgbClr val="E85C0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H="1">
            <a:off x="5842771" y="3786869"/>
            <a:ext cx="609113" cy="0"/>
          </a:xfrm>
          <a:prstGeom prst="straightConnector1">
            <a:avLst/>
          </a:prstGeom>
          <a:ln w="63500">
            <a:solidFill>
              <a:srgbClr val="E85C0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>
            <a:off x="7520581" y="4168980"/>
            <a:ext cx="0" cy="1317420"/>
          </a:xfrm>
          <a:prstGeom prst="straightConnector1">
            <a:avLst/>
          </a:prstGeom>
          <a:ln w="63500">
            <a:solidFill>
              <a:schemeClr val="bg1">
                <a:lumMod val="50000"/>
                <a:lumOff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>
            <a:off x="3427412" y="5928833"/>
            <a:ext cx="3024472" cy="0"/>
          </a:xfrm>
          <a:prstGeom prst="straightConnector1">
            <a:avLst/>
          </a:prstGeom>
          <a:ln w="63500">
            <a:solidFill>
              <a:schemeClr val="bg1">
                <a:lumMod val="50000"/>
                <a:lumOff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 flipH="1">
            <a:off x="323908" y="5928833"/>
            <a:ext cx="999206" cy="0"/>
          </a:xfrm>
          <a:prstGeom prst="straightConnector1">
            <a:avLst/>
          </a:prstGeom>
          <a:ln w="63500">
            <a:solidFill>
              <a:srgbClr val="E85C0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>
            <a:off x="8609012" y="2811897"/>
            <a:ext cx="585785" cy="0"/>
          </a:xfrm>
          <a:prstGeom prst="straightConnector1">
            <a:avLst/>
          </a:prstGeom>
          <a:ln w="63500">
            <a:solidFill>
              <a:srgbClr val="E85C0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251437" y="3202198"/>
            <a:ext cx="12611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Request</a:t>
            </a:r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2568174" y="2298338"/>
            <a:ext cx="14606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Find Controller</a:t>
            </a:r>
            <a:endParaRPr lang="en-US" dirty="0"/>
          </a:p>
        </p:txBody>
      </p:sp>
      <p:sp>
        <p:nvSpPr>
          <p:cNvPr id="68" name="TextBox 67"/>
          <p:cNvSpPr txBox="1"/>
          <p:nvPr/>
        </p:nvSpPr>
        <p:spPr>
          <a:xfrm>
            <a:off x="2744597" y="4551674"/>
            <a:ext cx="11540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Resolve </a:t>
            </a:r>
            <a:br>
              <a:rPr lang="en-US" dirty="0" smtClean="0"/>
            </a:br>
            <a:r>
              <a:rPr lang="en-US" dirty="0" smtClean="0"/>
              <a:t>View</a:t>
            </a:r>
            <a:endParaRPr lang="en-US" dirty="0"/>
          </a:p>
        </p:txBody>
      </p:sp>
      <p:cxnSp>
        <p:nvCxnSpPr>
          <p:cNvPr id="69" name="Straight Arrow Connector 68"/>
          <p:cNvCxnSpPr/>
          <p:nvPr/>
        </p:nvCxnSpPr>
        <p:spPr>
          <a:xfrm flipH="1">
            <a:off x="3244939" y="5131799"/>
            <a:ext cx="972554" cy="530293"/>
          </a:xfrm>
          <a:prstGeom prst="straightConnector1">
            <a:avLst/>
          </a:prstGeom>
          <a:ln w="63500">
            <a:solidFill>
              <a:srgbClr val="E85C0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/>
          <p:cNvSpPr txBox="1"/>
          <p:nvPr/>
        </p:nvSpPr>
        <p:spPr>
          <a:xfrm>
            <a:off x="4464405" y="5474982"/>
            <a:ext cx="11540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Result</a:t>
            </a:r>
            <a:br>
              <a:rPr lang="en-US" dirty="0" smtClean="0"/>
            </a:br>
            <a:r>
              <a:rPr lang="en-US" dirty="0" smtClean="0"/>
              <a:t>Model</a:t>
            </a:r>
            <a:endParaRPr lang="en-US" dirty="0"/>
          </a:p>
        </p:txBody>
      </p:sp>
      <p:sp>
        <p:nvSpPr>
          <p:cNvPr id="73" name="TextBox 72"/>
          <p:cNvSpPr txBox="1"/>
          <p:nvPr/>
        </p:nvSpPr>
        <p:spPr>
          <a:xfrm>
            <a:off x="7569090" y="4349730"/>
            <a:ext cx="11540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Result</a:t>
            </a:r>
            <a:br>
              <a:rPr lang="en-US" dirty="0" smtClean="0"/>
            </a:br>
            <a:r>
              <a:rPr lang="en-US" dirty="0" smtClean="0"/>
              <a:t>Model</a:t>
            </a:r>
            <a:endParaRPr lang="en-US" dirty="0"/>
          </a:p>
        </p:txBody>
      </p:sp>
      <p:sp>
        <p:nvSpPr>
          <p:cNvPr id="74" name="TextBox 73"/>
          <p:cNvSpPr txBox="1"/>
          <p:nvPr/>
        </p:nvSpPr>
        <p:spPr>
          <a:xfrm>
            <a:off x="9499137" y="6082982"/>
            <a:ext cx="24111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Business Logic</a:t>
            </a:r>
            <a:endParaRPr lang="en-US" dirty="0"/>
          </a:p>
        </p:txBody>
      </p:sp>
      <p:sp>
        <p:nvSpPr>
          <p:cNvPr id="75" name="TextBox 74"/>
          <p:cNvSpPr txBox="1"/>
          <p:nvPr/>
        </p:nvSpPr>
        <p:spPr>
          <a:xfrm>
            <a:off x="188815" y="5317973"/>
            <a:ext cx="1384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Response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5435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/>
      <p:bldP spid="6" grpId="0" animBg="1"/>
      <p:bldP spid="14" grpId="0" animBg="1"/>
      <p:bldP spid="15" grpId="0" animBg="1"/>
      <p:bldP spid="16" grpId="0" animBg="1"/>
      <p:bldP spid="17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5" grpId="0" animBg="1"/>
      <p:bldP spid="26" grpId="0" animBg="1"/>
      <p:bldP spid="60" grpId="0"/>
      <p:bldP spid="61" grpId="0"/>
      <p:bldP spid="68" grpId="0"/>
      <p:bldP spid="72" grpId="0"/>
      <p:bldP spid="73" grpId="0"/>
      <p:bldP spid="74" grpId="0"/>
      <p:bldP spid="7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6508818" y="2324418"/>
            <a:ext cx="285565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Response</a:t>
            </a:r>
            <a:br>
              <a:rPr lang="en-US" sz="2800" dirty="0"/>
            </a:br>
            <a:r>
              <a:rPr lang="en-US" sz="2800" dirty="0"/>
              <a:t>(html, json, xml</a:t>
            </a:r>
            <a:r>
              <a:rPr lang="en-US" sz="2800" dirty="0" smtClean="0"/>
              <a:t>)</a:t>
            </a:r>
            <a:endParaRPr lang="en-US" sz="2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MVC – Control Flow</a:t>
            </a:r>
            <a:endParaRPr lang="bg-BG" dirty="0"/>
          </a:p>
        </p:txBody>
      </p:sp>
      <p:sp>
        <p:nvSpPr>
          <p:cNvPr id="5" name="TextBox 4"/>
          <p:cNvSpPr txBox="1"/>
          <p:nvPr/>
        </p:nvSpPr>
        <p:spPr>
          <a:xfrm>
            <a:off x="9857116" y="1010127"/>
            <a:ext cx="190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Web Client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3364" y="2950257"/>
            <a:ext cx="709891" cy="70989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3182" y="2961051"/>
            <a:ext cx="705707" cy="70570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0903" y="2908907"/>
            <a:ext cx="771119" cy="77111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279" y="1613507"/>
            <a:ext cx="1870776" cy="1120846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45744" y="5069370"/>
            <a:ext cx="2601143" cy="962402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Model</a:t>
            </a:r>
            <a:endParaRPr lang="bg-BG" sz="2800" dirty="0"/>
          </a:p>
        </p:txBody>
      </p:sp>
      <p:sp>
        <p:nvSpPr>
          <p:cNvPr id="11" name="Rectangle 10"/>
          <p:cNvSpPr/>
          <p:nvPr/>
        </p:nvSpPr>
        <p:spPr>
          <a:xfrm>
            <a:off x="3062374" y="2011245"/>
            <a:ext cx="2601143" cy="962402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Controller</a:t>
            </a:r>
            <a:endParaRPr lang="bg-BG" sz="2800" dirty="0"/>
          </a:p>
        </p:txBody>
      </p:sp>
      <p:sp>
        <p:nvSpPr>
          <p:cNvPr id="12" name="Rectangle 11"/>
          <p:cNvSpPr/>
          <p:nvPr/>
        </p:nvSpPr>
        <p:spPr>
          <a:xfrm>
            <a:off x="5763156" y="5095769"/>
            <a:ext cx="2601143" cy="962402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View</a:t>
            </a:r>
            <a:endParaRPr lang="bg-BG" sz="2800" dirty="0"/>
          </a:p>
        </p:txBody>
      </p:sp>
      <p:cxnSp>
        <p:nvCxnSpPr>
          <p:cNvPr id="14" name="Straight Arrow Connector 13"/>
          <p:cNvCxnSpPr/>
          <p:nvPr/>
        </p:nvCxnSpPr>
        <p:spPr>
          <a:xfrm flipH="1">
            <a:off x="6249987" y="2102877"/>
            <a:ext cx="3053147" cy="1"/>
          </a:xfrm>
          <a:prstGeom prst="straightConnector1">
            <a:avLst/>
          </a:prstGeom>
          <a:ln w="63500">
            <a:solidFill>
              <a:srgbClr val="E85C0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7237412" y="1480171"/>
            <a:ext cx="13679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Request</a:t>
            </a:r>
            <a:endParaRPr lang="en-US" sz="2800" dirty="0"/>
          </a:p>
        </p:txBody>
      </p:sp>
      <p:cxnSp>
        <p:nvCxnSpPr>
          <p:cNvPr id="16" name="Straight Arrow Connector 15"/>
          <p:cNvCxnSpPr>
            <a:endCxn id="17" idx="3"/>
          </p:cNvCxnSpPr>
          <p:nvPr/>
        </p:nvCxnSpPr>
        <p:spPr>
          <a:xfrm flipV="1">
            <a:off x="6282611" y="2801472"/>
            <a:ext cx="3081865" cy="20508"/>
          </a:xfrm>
          <a:prstGeom prst="straightConnector1">
            <a:avLst/>
          </a:prstGeom>
          <a:ln w="635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 flipV="1">
            <a:off x="5763156" y="3110546"/>
            <a:ext cx="2520090" cy="1936867"/>
          </a:xfrm>
          <a:prstGeom prst="straightConnector1">
            <a:avLst/>
          </a:prstGeom>
          <a:ln w="63500">
            <a:solidFill>
              <a:srgbClr val="E85C0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H="1">
            <a:off x="391179" y="3110546"/>
            <a:ext cx="2451190" cy="1708642"/>
          </a:xfrm>
          <a:prstGeom prst="straightConnector1">
            <a:avLst/>
          </a:prstGeom>
          <a:ln w="63500">
            <a:solidFill>
              <a:srgbClr val="E85C0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7099675" y="3653451"/>
            <a:ext cx="19665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User Action</a:t>
            </a:r>
            <a:endParaRPr lang="en-US" sz="2800" dirty="0"/>
          </a:p>
        </p:txBody>
      </p:sp>
      <p:sp>
        <p:nvSpPr>
          <p:cNvPr id="36" name="TextBox 35"/>
          <p:cNvSpPr txBox="1"/>
          <p:nvPr/>
        </p:nvSpPr>
        <p:spPr>
          <a:xfrm>
            <a:off x="463046" y="3010760"/>
            <a:ext cx="196653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Update Model</a:t>
            </a:r>
            <a:endParaRPr lang="en-US" sz="2800" dirty="0"/>
          </a:p>
        </p:txBody>
      </p:sp>
      <p:cxnSp>
        <p:nvCxnSpPr>
          <p:cNvPr id="41" name="Straight Arrow Connector 40"/>
          <p:cNvCxnSpPr/>
          <p:nvPr/>
        </p:nvCxnSpPr>
        <p:spPr>
          <a:xfrm flipV="1">
            <a:off x="1616774" y="3487813"/>
            <a:ext cx="1969850" cy="1426735"/>
          </a:xfrm>
          <a:prstGeom prst="straightConnector1">
            <a:avLst/>
          </a:prstGeom>
          <a:ln w="635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2601699" y="4082038"/>
            <a:ext cx="11095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Notify</a:t>
            </a:r>
            <a:endParaRPr lang="en-US" sz="2800" dirty="0"/>
          </a:p>
        </p:txBody>
      </p:sp>
      <p:cxnSp>
        <p:nvCxnSpPr>
          <p:cNvPr id="47" name="Straight Arrow Connector 46"/>
          <p:cNvCxnSpPr/>
          <p:nvPr/>
        </p:nvCxnSpPr>
        <p:spPr>
          <a:xfrm>
            <a:off x="5098745" y="3463517"/>
            <a:ext cx="1908916" cy="1583896"/>
          </a:xfrm>
          <a:prstGeom prst="straightConnector1">
            <a:avLst/>
          </a:prstGeom>
          <a:ln w="635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4576969" y="3876511"/>
            <a:ext cx="130560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Update</a:t>
            </a:r>
            <a:br>
              <a:rPr lang="en-US" sz="2800" dirty="0" smtClean="0"/>
            </a:br>
            <a:r>
              <a:rPr lang="en-US" sz="2800" dirty="0" smtClean="0"/>
              <a:t>View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710330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5" grpId="0"/>
      <p:bldP spid="10" grpId="0" animBg="1"/>
      <p:bldP spid="11" grpId="0" animBg="1"/>
      <p:bldP spid="12" grpId="0" animBg="1"/>
      <p:bldP spid="15" grpId="0"/>
      <p:bldP spid="35" grpId="0"/>
      <p:bldP spid="36" grpId="0"/>
      <p:bldP spid="46" grpId="0"/>
      <p:bldP spid="5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r>
              <a:rPr lang="en-US" sz="6000" b="1" dirty="0"/>
              <a:t/>
            </a:r>
            <a:br>
              <a:rPr lang="en-US" sz="6000" b="1" dirty="0"/>
            </a:br>
            <a:r>
              <a:rPr lang="en-US" sz="11500" b="1" noProof="1" smtClean="0"/>
              <a:t>#JavaWeb</a:t>
            </a:r>
            <a:endParaRPr lang="en-US" noProof="1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Have a Question?</a:t>
            </a:r>
          </a:p>
        </p:txBody>
      </p:sp>
    </p:spTree>
    <p:extLst>
      <p:ext uri="{BB962C8B-B14F-4D97-AF65-F5344CB8AC3E}">
        <p14:creationId xmlns:p14="http://schemas.microsoft.com/office/powerpoint/2010/main" val="4021829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Controllers</a:t>
            </a:r>
            <a:endParaRPr lang="bg-BG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141412" y="1905000"/>
            <a:ext cx="9982200" cy="342003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@Controller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class DogController {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sz="23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@GetMapping("/dog")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@ResponseBody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String getDogHomePage(){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return "</a:t>
            </a:r>
            <a:r>
              <a:rPr lang="en-US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 am a dog page</a:t>
            </a: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141412" y="1371795"/>
            <a:ext cx="9982200" cy="533205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DogController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.java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1601" y="4129685"/>
            <a:ext cx="4656414" cy="2395317"/>
          </a:xfrm>
          <a:prstGeom prst="rect">
            <a:avLst/>
          </a:prstGeom>
        </p:spPr>
      </p:pic>
      <p:sp>
        <p:nvSpPr>
          <p:cNvPr id="9" name="AutoShape 25"/>
          <p:cNvSpPr>
            <a:spLocks noChangeArrowheads="1"/>
          </p:cNvSpPr>
          <p:nvPr/>
        </p:nvSpPr>
        <p:spPr bwMode="auto">
          <a:xfrm>
            <a:off x="2132012" y="1264352"/>
            <a:ext cx="1752600" cy="553920"/>
          </a:xfrm>
          <a:prstGeom prst="wedgeRoundRectCallout">
            <a:avLst>
              <a:gd name="adj1" fmla="val -35513"/>
              <a:gd name="adj2" fmla="val 6600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 smtClean="0">
                <a:solidFill>
                  <a:srgbClr val="FFFFFF"/>
                </a:solidFill>
              </a:rPr>
              <a:t>Controller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10" name="AutoShape 25"/>
          <p:cNvSpPr>
            <a:spLocks noChangeArrowheads="1"/>
          </p:cNvSpPr>
          <p:nvPr/>
        </p:nvSpPr>
        <p:spPr bwMode="auto">
          <a:xfrm>
            <a:off x="5197290" y="2850380"/>
            <a:ext cx="2878321" cy="553920"/>
          </a:xfrm>
          <a:prstGeom prst="wedgeRoundRectCallout">
            <a:avLst>
              <a:gd name="adj1" fmla="val -55362"/>
              <a:gd name="adj2" fmla="val 2294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 smtClean="0">
                <a:solidFill>
                  <a:srgbClr val="FFFFFF"/>
                </a:solidFill>
              </a:rPr>
              <a:t>Request Mapping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11" name="AutoShape 25"/>
          <p:cNvSpPr>
            <a:spLocks noChangeArrowheads="1"/>
          </p:cNvSpPr>
          <p:nvPr/>
        </p:nvSpPr>
        <p:spPr bwMode="auto">
          <a:xfrm>
            <a:off x="7046683" y="3450361"/>
            <a:ext cx="1638529" cy="553920"/>
          </a:xfrm>
          <a:prstGeom prst="wedgeRoundRectCallout">
            <a:avLst>
              <a:gd name="adj1" fmla="val -55362"/>
              <a:gd name="adj2" fmla="val 2294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 smtClean="0">
                <a:solidFill>
                  <a:srgbClr val="FFFFFF"/>
                </a:solidFill>
              </a:rPr>
              <a:t>Action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12" name="AutoShape 25"/>
          <p:cNvSpPr>
            <a:spLocks noChangeArrowheads="1"/>
          </p:cNvSpPr>
          <p:nvPr/>
        </p:nvSpPr>
        <p:spPr bwMode="auto">
          <a:xfrm>
            <a:off x="4493983" y="4648200"/>
            <a:ext cx="1638529" cy="553920"/>
          </a:xfrm>
          <a:prstGeom prst="wedgeRoundRectCallout">
            <a:avLst>
              <a:gd name="adj1" fmla="val -10474"/>
              <a:gd name="adj2" fmla="val -7215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 smtClean="0">
                <a:solidFill>
                  <a:srgbClr val="FFFFFF"/>
                </a:solidFill>
              </a:rPr>
              <a:t>Text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13" name="AutoShape 25"/>
          <p:cNvSpPr>
            <a:spLocks noChangeArrowheads="1"/>
          </p:cNvSpPr>
          <p:nvPr/>
        </p:nvSpPr>
        <p:spPr bwMode="auto">
          <a:xfrm>
            <a:off x="167349" y="3852725"/>
            <a:ext cx="1636643" cy="553920"/>
          </a:xfrm>
          <a:prstGeom prst="wedgeRoundRectCallout">
            <a:avLst>
              <a:gd name="adj1" fmla="val 44069"/>
              <a:gd name="adj2" fmla="val -7753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 smtClean="0">
                <a:solidFill>
                  <a:srgbClr val="FFFFFF"/>
                </a:solidFill>
              </a:rPr>
              <a:t>Print Text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97665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Actions – Get Requests</a:t>
            </a:r>
            <a:endParaRPr lang="bg-BG" dirty="0"/>
          </a:p>
        </p:txBody>
      </p:sp>
      <p:sp>
        <p:nvSpPr>
          <p:cNvPr id="5" name="Slide Number Placeholder 1"/>
          <p:cNvSpPr txBox="1">
            <a:spLocks/>
          </p:cNvSpPr>
          <p:nvPr/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defPPr>
              <a:defRPr lang="en-US"/>
            </a:defPPr>
            <a:lvl1pPr marL="0" algn="r" defTabSz="1218987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014DD1E-5D91-48A3-AD6D-45FBA980D106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141412" y="1905000"/>
            <a:ext cx="9982200" cy="304839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</a:t>
            </a:r>
            <a:r>
              <a:rPr lang="en-US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Controller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class CatController {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sz="23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@GetMapping("/cat")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String getHomeCatPage(){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return "</a:t>
            </a:r>
            <a:r>
              <a:rPr lang="en-US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cat-page.html</a:t>
            </a: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1141412" y="1371795"/>
            <a:ext cx="9982200" cy="533205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CatController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.java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AutoShape 25"/>
          <p:cNvSpPr>
            <a:spLocks noChangeArrowheads="1"/>
          </p:cNvSpPr>
          <p:nvPr/>
        </p:nvSpPr>
        <p:spPr bwMode="auto">
          <a:xfrm>
            <a:off x="5197290" y="2850380"/>
            <a:ext cx="2878321" cy="553920"/>
          </a:xfrm>
          <a:prstGeom prst="wedgeRoundRectCallout">
            <a:avLst>
              <a:gd name="adj1" fmla="val -55362"/>
              <a:gd name="adj2" fmla="val 2294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 smtClean="0">
                <a:solidFill>
                  <a:srgbClr val="FFFFFF"/>
                </a:solidFill>
              </a:rPr>
              <a:t>Request Mapping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11" name="AutoShape 25"/>
          <p:cNvSpPr>
            <a:spLocks noChangeArrowheads="1"/>
          </p:cNvSpPr>
          <p:nvPr/>
        </p:nvSpPr>
        <p:spPr bwMode="auto">
          <a:xfrm>
            <a:off x="7046683" y="3505199"/>
            <a:ext cx="1638529" cy="499081"/>
          </a:xfrm>
          <a:prstGeom prst="wedgeRoundRectCallout">
            <a:avLst>
              <a:gd name="adj1" fmla="val -55362"/>
              <a:gd name="adj2" fmla="val 2294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 smtClean="0">
                <a:solidFill>
                  <a:srgbClr val="FFFFFF"/>
                </a:solidFill>
              </a:rPr>
              <a:t>Action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12" name="AutoShape 25"/>
          <p:cNvSpPr>
            <a:spLocks noChangeArrowheads="1"/>
          </p:cNvSpPr>
          <p:nvPr/>
        </p:nvSpPr>
        <p:spPr bwMode="auto">
          <a:xfrm>
            <a:off x="4037012" y="4386227"/>
            <a:ext cx="1638529" cy="553920"/>
          </a:xfrm>
          <a:prstGeom prst="wedgeRoundRectCallout">
            <a:avLst>
              <a:gd name="adj1" fmla="val -10474"/>
              <a:gd name="adj2" fmla="val -7215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 smtClean="0">
                <a:solidFill>
                  <a:srgbClr val="FFFFFF"/>
                </a:solidFill>
              </a:rPr>
              <a:t>View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4465" y="4317977"/>
            <a:ext cx="4771947" cy="220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884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Actions – </a:t>
            </a:r>
            <a:r>
              <a:rPr lang="en-US" dirty="0" smtClean="0"/>
              <a:t>Post Requests (1)</a:t>
            </a:r>
            <a:endParaRPr lang="bg-BG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08012" y="1523805"/>
            <a:ext cx="9982200" cy="343709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@Controller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@RequestMapping("/cat")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class CatController {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sz="23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@GetMapping("")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String getHomeCatPage(){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return "</a:t>
            </a:r>
            <a:r>
              <a:rPr lang="en-US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new-cat.html</a:t>
            </a: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3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08012" y="990600"/>
            <a:ext cx="9982200" cy="533205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CatController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.java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9951" y="3293011"/>
            <a:ext cx="6370872" cy="3330229"/>
          </a:xfrm>
          <a:prstGeom prst="rect">
            <a:avLst/>
          </a:prstGeom>
        </p:spPr>
      </p:pic>
      <p:sp>
        <p:nvSpPr>
          <p:cNvPr id="11" name="AutoShape 25"/>
          <p:cNvSpPr>
            <a:spLocks noChangeArrowheads="1"/>
          </p:cNvSpPr>
          <p:nvPr/>
        </p:nvSpPr>
        <p:spPr bwMode="auto">
          <a:xfrm>
            <a:off x="4722812" y="1786183"/>
            <a:ext cx="2444991" cy="499081"/>
          </a:xfrm>
          <a:prstGeom prst="wedgeRoundRectCallout">
            <a:avLst>
              <a:gd name="adj1" fmla="val -55362"/>
              <a:gd name="adj2" fmla="val 2294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 smtClean="0">
                <a:solidFill>
                  <a:srgbClr val="FFFFFF"/>
                </a:solidFill>
              </a:rPr>
              <a:t>Starting route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26327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Actions – </a:t>
            </a:r>
            <a:r>
              <a:rPr lang="en-US" smtClean="0"/>
              <a:t>Post Requests (1)</a:t>
            </a:r>
            <a:endParaRPr lang="bg-BG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08012" y="1523805"/>
            <a:ext cx="9982200" cy="455201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@Controller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@RequestMapping("/cat")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class CatController {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sz="23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@PostMapping("")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</a:t>
            </a: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</a:t>
            </a: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addCat(</a:t>
            </a:r>
            <a:r>
              <a:rPr lang="en-US" sz="23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@RequestParam </a:t>
            </a: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</a:t>
            </a: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catName, </a:t>
            </a:r>
            <a:r>
              <a:rPr lang="en-US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@RequestParam </a:t>
            </a: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</a:t>
            </a: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catAge</a:t>
            </a: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){</a:t>
            </a:r>
            <a:endParaRPr lang="en-US" sz="23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System.out.println(String.format("Cat Name: %s, Cat Age: %d", catName, catAge));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return "</a:t>
            </a:r>
            <a:r>
              <a:rPr lang="en-US" sz="23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redirect:/cat</a:t>
            </a: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3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08012" y="990600"/>
            <a:ext cx="9982200" cy="533205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CatController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.java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3086" y="5637110"/>
            <a:ext cx="6399462" cy="788203"/>
          </a:xfrm>
          <a:prstGeom prst="rect">
            <a:avLst/>
          </a:prstGeom>
        </p:spPr>
      </p:pic>
      <p:sp>
        <p:nvSpPr>
          <p:cNvPr id="11" name="AutoShape 25"/>
          <p:cNvSpPr>
            <a:spLocks noChangeArrowheads="1"/>
          </p:cNvSpPr>
          <p:nvPr/>
        </p:nvSpPr>
        <p:spPr bwMode="auto">
          <a:xfrm>
            <a:off x="5609556" y="2831836"/>
            <a:ext cx="2444991" cy="499081"/>
          </a:xfrm>
          <a:prstGeom prst="wedgeRoundRectCallout">
            <a:avLst>
              <a:gd name="adj1" fmla="val -37647"/>
              <a:gd name="adj2" fmla="val 6874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 smtClean="0">
                <a:solidFill>
                  <a:srgbClr val="FFFFFF"/>
                </a:solidFill>
              </a:rPr>
              <a:t>Request </a:t>
            </a:r>
            <a:r>
              <a:rPr lang="en-US" sz="2800" dirty="0" err="1" smtClean="0">
                <a:solidFill>
                  <a:srgbClr val="FFFFFF"/>
                </a:solidFill>
              </a:rPr>
              <a:t>param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12" name="AutoShape 25"/>
          <p:cNvSpPr>
            <a:spLocks noChangeArrowheads="1"/>
          </p:cNvSpPr>
          <p:nvPr/>
        </p:nvSpPr>
        <p:spPr bwMode="auto">
          <a:xfrm>
            <a:off x="5865812" y="4765345"/>
            <a:ext cx="2444991" cy="499081"/>
          </a:xfrm>
          <a:prstGeom prst="wedgeRoundRectCallout">
            <a:avLst>
              <a:gd name="adj1" fmla="val -54870"/>
              <a:gd name="adj2" fmla="val 2053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 smtClean="0">
                <a:solidFill>
                  <a:srgbClr val="FFFFFF"/>
                </a:solidFill>
              </a:rPr>
              <a:t>Redirect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5956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Models and Views</a:t>
            </a:r>
            <a:endParaRPr lang="bg-BG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08012" y="1523805"/>
            <a:ext cx="10958400" cy="343709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@Controller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class DogController {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sz="23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@GetMapping("/dog")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ModelAndView getDogHomePage(ModelAndView modelAndView){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modelAndView.setViewName("</a:t>
            </a:r>
            <a:r>
              <a:rPr lang="en-US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dog-page.html</a:t>
            </a: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return </a:t>
            </a:r>
            <a:r>
              <a:rPr lang="en-US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modelAndView</a:t>
            </a: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08012" y="990600"/>
            <a:ext cx="10958400" cy="533205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DogController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.java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563" y="4232566"/>
            <a:ext cx="5484675" cy="2362131"/>
          </a:xfrm>
          <a:prstGeom prst="rect">
            <a:avLst/>
          </a:prstGeom>
        </p:spPr>
      </p:pic>
      <p:sp>
        <p:nvSpPr>
          <p:cNvPr id="8" name="AutoShape 25"/>
          <p:cNvSpPr>
            <a:spLocks noChangeArrowheads="1"/>
          </p:cNvSpPr>
          <p:nvPr/>
        </p:nvSpPr>
        <p:spPr bwMode="auto">
          <a:xfrm>
            <a:off x="7466012" y="2379104"/>
            <a:ext cx="2590800" cy="499081"/>
          </a:xfrm>
          <a:prstGeom prst="wedgeRoundRectCallout">
            <a:avLst>
              <a:gd name="adj1" fmla="val -37647"/>
              <a:gd name="adj2" fmla="val 6874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 smtClean="0">
                <a:solidFill>
                  <a:srgbClr val="FFFFFF"/>
                </a:solidFill>
              </a:rPr>
              <a:t>Model and View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39807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Path Variables</a:t>
            </a:r>
            <a:endParaRPr lang="bg-BG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73294" y="1752405"/>
            <a:ext cx="10958400" cy="380873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@Controller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@RequestMapping("/cat")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class CatController {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sz="23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@GetMapping("/edit/{catId}")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@ResponseBody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String editCat(@PathVariable long catId){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return String.valueOf(catId);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573294" y="1219200"/>
            <a:ext cx="10958400" cy="533205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CatController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.java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AutoShape 25"/>
          <p:cNvSpPr>
            <a:spLocks noChangeArrowheads="1"/>
          </p:cNvSpPr>
          <p:nvPr/>
        </p:nvSpPr>
        <p:spPr bwMode="auto">
          <a:xfrm>
            <a:off x="6052494" y="3157691"/>
            <a:ext cx="2444991" cy="499081"/>
          </a:xfrm>
          <a:prstGeom prst="wedgeRoundRectCallout">
            <a:avLst>
              <a:gd name="adj1" fmla="val -55362"/>
              <a:gd name="adj2" fmla="val 2294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 smtClean="0">
                <a:solidFill>
                  <a:srgbClr val="FFFFFF"/>
                </a:solidFill>
              </a:rPr>
              <a:t>Path Variable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3892" y="4538870"/>
            <a:ext cx="2985039" cy="2182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28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1142997" y="1677664"/>
            <a:ext cx="9577597" cy="1110780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rgbClr val="F3BE6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dirty="0" smtClean="0"/>
              <a:t>Spring MVC Demo</a:t>
            </a:r>
            <a:endParaRPr lang="en-US" sz="60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4886" y="2667000"/>
            <a:ext cx="3213818" cy="3213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901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1142997" y="1677664"/>
            <a:ext cx="9577597" cy="1110780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rgbClr val="F3BE6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dirty="0" smtClean="0"/>
              <a:t>Spring Data</a:t>
            </a:r>
            <a:endParaRPr lang="en-US" sz="6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869" y="3048000"/>
            <a:ext cx="2719852" cy="2719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055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230132" y="1371600"/>
            <a:ext cx="9217079" cy="50450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Overall Architecture</a:t>
            </a:r>
            <a:endParaRPr lang="bg-BG" dirty="0"/>
          </a:p>
        </p:txBody>
      </p:sp>
      <p:sp>
        <p:nvSpPr>
          <p:cNvPr id="5" name="Can 4"/>
          <p:cNvSpPr/>
          <p:nvPr/>
        </p:nvSpPr>
        <p:spPr>
          <a:xfrm>
            <a:off x="460865" y="2885985"/>
            <a:ext cx="1425604" cy="1848029"/>
          </a:xfrm>
          <a:prstGeom prst="can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Database</a:t>
            </a:r>
            <a:endParaRPr lang="bg-BG" dirty="0"/>
          </a:p>
        </p:txBody>
      </p:sp>
      <p:sp>
        <p:nvSpPr>
          <p:cNvPr id="6" name="Rectangle 5"/>
          <p:cNvSpPr/>
          <p:nvPr/>
        </p:nvSpPr>
        <p:spPr>
          <a:xfrm>
            <a:off x="2925820" y="1762215"/>
            <a:ext cx="1752600" cy="16764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Repository</a:t>
            </a:r>
            <a:endParaRPr lang="bg-BG" sz="2800" dirty="0"/>
          </a:p>
        </p:txBody>
      </p:sp>
      <p:sp>
        <p:nvSpPr>
          <p:cNvPr id="7" name="Rectangle 6"/>
          <p:cNvSpPr/>
          <p:nvPr/>
        </p:nvSpPr>
        <p:spPr>
          <a:xfrm>
            <a:off x="5157816" y="1762215"/>
            <a:ext cx="1752600" cy="16764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Service</a:t>
            </a:r>
            <a:endParaRPr lang="bg-BG" sz="2800" dirty="0"/>
          </a:p>
        </p:txBody>
      </p:sp>
      <p:sp>
        <p:nvSpPr>
          <p:cNvPr id="8" name="Rectangle 7"/>
          <p:cNvSpPr/>
          <p:nvPr/>
        </p:nvSpPr>
        <p:spPr>
          <a:xfrm>
            <a:off x="5157816" y="4354831"/>
            <a:ext cx="1752600" cy="166497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Models/</a:t>
            </a:r>
            <a:br>
              <a:rPr lang="en-US" sz="2800" dirty="0" smtClean="0"/>
            </a:br>
            <a:r>
              <a:rPr lang="en-US" sz="2800" dirty="0" smtClean="0"/>
              <a:t>DTO</a:t>
            </a:r>
            <a:endParaRPr lang="bg-BG" sz="2800" dirty="0"/>
          </a:p>
        </p:txBody>
      </p:sp>
      <p:sp>
        <p:nvSpPr>
          <p:cNvPr id="9" name="Rectangle 8"/>
          <p:cNvSpPr/>
          <p:nvPr/>
        </p:nvSpPr>
        <p:spPr>
          <a:xfrm>
            <a:off x="7389812" y="1762215"/>
            <a:ext cx="1752600" cy="16764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Controller</a:t>
            </a:r>
            <a:endParaRPr lang="bg-BG" sz="2800" dirty="0"/>
          </a:p>
        </p:txBody>
      </p:sp>
      <p:sp>
        <p:nvSpPr>
          <p:cNvPr id="11" name="Rectangle 10"/>
          <p:cNvSpPr/>
          <p:nvPr/>
        </p:nvSpPr>
        <p:spPr>
          <a:xfrm>
            <a:off x="2925820" y="4354831"/>
            <a:ext cx="1752600" cy="166497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Entities</a:t>
            </a:r>
            <a:endParaRPr lang="bg-BG" sz="2800" dirty="0"/>
          </a:p>
        </p:txBody>
      </p:sp>
      <p:sp>
        <p:nvSpPr>
          <p:cNvPr id="12" name="Rectangle 11"/>
          <p:cNvSpPr/>
          <p:nvPr/>
        </p:nvSpPr>
        <p:spPr>
          <a:xfrm>
            <a:off x="10209212" y="2971800"/>
            <a:ext cx="1752600" cy="16764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View</a:t>
            </a:r>
            <a:endParaRPr lang="bg-BG" sz="2800" dirty="0"/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1988581" y="2829015"/>
            <a:ext cx="754568" cy="609600"/>
          </a:xfrm>
          <a:prstGeom prst="straightConnector1">
            <a:avLst/>
          </a:prstGeom>
          <a:ln w="635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3802120" y="3517946"/>
            <a:ext cx="0" cy="752385"/>
          </a:xfrm>
          <a:prstGeom prst="straightConnector1">
            <a:avLst/>
          </a:prstGeom>
          <a:ln w="635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6034116" y="3517946"/>
            <a:ext cx="0" cy="752385"/>
          </a:xfrm>
          <a:prstGeom prst="straightConnector1">
            <a:avLst/>
          </a:prstGeom>
          <a:ln w="635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4701280" y="2600415"/>
            <a:ext cx="448887" cy="21045"/>
          </a:xfrm>
          <a:prstGeom prst="straightConnector1">
            <a:avLst/>
          </a:prstGeom>
          <a:ln w="635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6940925" y="2590800"/>
            <a:ext cx="448887" cy="21045"/>
          </a:xfrm>
          <a:prstGeom prst="straightConnector1">
            <a:avLst/>
          </a:prstGeom>
          <a:ln w="635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9490636" y="3958229"/>
            <a:ext cx="682697" cy="4171"/>
          </a:xfrm>
          <a:prstGeom prst="straightConnector1">
            <a:avLst/>
          </a:prstGeom>
          <a:ln w="635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7923212" y="5893459"/>
            <a:ext cx="1523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Back-end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524179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5" grpId="0" animBg="1"/>
      <p:bldP spid="6" grpId="0" animBg="1"/>
      <p:bldP spid="7" grpId="0" animBg="1"/>
      <p:bldP spid="8" grpId="0" animBg="1"/>
      <p:bldP spid="9" grpId="0" animBg="1"/>
      <p:bldP spid="11" grpId="0" animBg="1"/>
      <p:bldP spid="12" grpId="0" animBg="1"/>
      <p:bldP spid="30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 Properties</a:t>
            </a:r>
            <a:endParaRPr lang="bg-BG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08012" y="1981005"/>
            <a:ext cx="10958400" cy="416331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#Data Source Properties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spring.datasource.driverClassName=com.mysql.jdbc.Driver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spring.datasource.url=jdbc:mysql://localhost:3306/cat_store?useSSL=false&amp;createDatabaseIfNotExist=true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spring.datasource.username=root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spring.datasource.password=1234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#JPA Properties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spring.jpa.properties.hibernate.dialect=org.hibernate.dialect.MySQL5InnoDBDialect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spring.jpa.properties.hibernate.format_sql=TRUE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spring.jpa.hibernate.ddl-auto=update</a:t>
            </a:r>
            <a:endParaRPr lang="en-US" sz="23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08012" y="1447800"/>
            <a:ext cx="10958400" cy="533205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application.properties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4872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41410" y="1327620"/>
            <a:ext cx="9577597" cy="1110780"/>
          </a:xfrm>
        </p:spPr>
        <p:txBody>
          <a:bodyPr>
            <a:normAutofit/>
          </a:bodyPr>
          <a:lstStyle/>
          <a:p>
            <a:pPr algn="ctr"/>
            <a:r>
              <a:rPr lang="en-US" sz="6000" dirty="0" smtClean="0"/>
              <a:t>What is Spring Boot?</a:t>
            </a:r>
            <a:endParaRPr lang="en-US" sz="6000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2825" y="2697956"/>
            <a:ext cx="7620000" cy="24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537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753879"/>
          </a:xfrm>
        </p:spPr>
        <p:txBody>
          <a:bodyPr/>
          <a:lstStyle/>
          <a:p>
            <a:r>
              <a:rPr lang="en-US" dirty="0" smtClean="0"/>
              <a:t>Entity </a:t>
            </a:r>
            <a:r>
              <a:rPr lang="en-US" dirty="0"/>
              <a:t>is a lightweight persistence domain object</a:t>
            </a:r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Entities</a:t>
            </a:r>
            <a:endParaRPr lang="bg-BG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303212" y="2438205"/>
            <a:ext cx="11582400" cy="41803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@Entity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</a:t>
            </a:r>
            <a:r>
              <a:rPr lang="en-US" sz="23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Table(name = "cats</a:t>
            </a:r>
            <a:r>
              <a:rPr lang="en-US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class Cat {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sz="23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@Id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@GeneratedValue(strategy = GenerationType.IDENTITY)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private long id;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sz="23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private String </a:t>
            </a: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name</a:t>
            </a: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endParaRPr lang="en-US" sz="23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//GETTERS AND SETTERS</a:t>
            </a:r>
            <a:endParaRPr lang="en-US" sz="23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303212" y="1905000"/>
            <a:ext cx="11582400" cy="533205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Cat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.java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5490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982479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Persistence</a:t>
            </a:r>
            <a:r>
              <a:rPr lang="en-US" dirty="0" smtClean="0"/>
              <a:t> layer that works with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entities</a:t>
            </a:r>
            <a:endParaRPr lang="bg-BG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Repositories</a:t>
            </a:r>
            <a:endParaRPr lang="bg-BG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303212" y="3886200"/>
            <a:ext cx="11582400" cy="11901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@Repository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interface CatRepository extends CrudRepository&lt;</a:t>
            </a:r>
            <a:r>
              <a:rPr lang="en-US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Cat</a:t>
            </a: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Long</a:t>
            </a: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 {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303212" y="3352995"/>
            <a:ext cx="11582400" cy="533205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CatRepository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.java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6379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Business Layer</a:t>
            </a:r>
            <a:r>
              <a:rPr lang="en-US" dirty="0" smtClean="0"/>
              <a:t>. All the business logic is here.</a:t>
            </a:r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Services</a:t>
            </a:r>
            <a:endParaRPr lang="bg-BG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303212" y="2438205"/>
            <a:ext cx="11582400" cy="416331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@Service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class CatServiceImpl implements CatService {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sz="23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@Autowired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private CatRepository catRepository;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sz="23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@Override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void buyCat(CatModel catModel) {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2300" b="1" noProof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</a:t>
            </a:r>
            <a:r>
              <a:rPr lang="en-US" sz="2300" b="1" noProof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TODO </a:t>
            </a:r>
            <a:r>
              <a:rPr lang="en-US" sz="2300" b="1" noProof="1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Implement the method</a:t>
            </a:r>
            <a:endParaRPr lang="en-US" sz="2300" b="1" noProof="1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303212" y="1905000"/>
            <a:ext cx="11582400" cy="533205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CatService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.java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1298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1142997" y="1677664"/>
            <a:ext cx="9577597" cy="1110780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rgbClr val="F3BE6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dirty="0" smtClean="0"/>
              <a:t>Spring Data Demo</a:t>
            </a:r>
            <a:endParaRPr lang="en-US" sz="6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869" y="3048000"/>
            <a:ext cx="2719852" cy="2719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443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2" y="1151121"/>
            <a:ext cx="11804821" cy="557035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Spring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Boot - Opinionated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view </a:t>
            </a:r>
            <a:r>
              <a:rPr lang="en-US" sz="3200" dirty="0"/>
              <a:t>of building </a:t>
            </a:r>
            <a:r>
              <a:rPr lang="en-US" sz="3200" dirty="0" smtClean="0"/>
              <a:t/>
            </a:r>
            <a:br>
              <a:rPr lang="en-US" sz="3200" dirty="0" smtClean="0"/>
            </a:br>
            <a:r>
              <a:rPr lang="en-US" sz="3200" dirty="0" smtClean="0"/>
              <a:t>production-ready </a:t>
            </a:r>
            <a:r>
              <a:rPr lang="en-US" sz="3200" dirty="0"/>
              <a:t>Spring </a:t>
            </a:r>
            <a:r>
              <a:rPr lang="en-US" sz="3200" dirty="0" smtClean="0"/>
              <a:t>applications</a:t>
            </a:r>
            <a:endParaRPr lang="en-US" sz="3200" dirty="0" smtClean="0"/>
          </a:p>
          <a:p>
            <a:pPr>
              <a:lnSpc>
                <a:spcPct val="100000"/>
              </a:lnSpc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Spring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MVC - MVC </a:t>
            </a:r>
            <a:r>
              <a:rPr lang="en-US" sz="3200" dirty="0" smtClean="0"/>
              <a:t>framework that has three</a:t>
            </a:r>
            <a:br>
              <a:rPr lang="en-US" sz="3200" dirty="0" smtClean="0"/>
            </a:br>
            <a:r>
              <a:rPr lang="en-US" sz="3200" dirty="0" smtClean="0"/>
              <a:t>main components:</a:t>
            </a:r>
          </a:p>
          <a:p>
            <a:pPr lvl="1">
              <a:lnSpc>
                <a:spcPct val="100000"/>
              </a:lnSpc>
            </a:pP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Controller - </a:t>
            </a:r>
            <a:r>
              <a:rPr lang="en-US" sz="3000" dirty="0" smtClean="0"/>
              <a:t>controls the application flow</a:t>
            </a:r>
          </a:p>
          <a:p>
            <a:pPr lvl="1">
              <a:lnSpc>
                <a:spcPct val="100000"/>
              </a:lnSpc>
            </a:pP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View - </a:t>
            </a:r>
            <a:r>
              <a:rPr lang="en-US" sz="3000" dirty="0" smtClean="0"/>
              <a:t>presentation layer</a:t>
            </a:r>
          </a:p>
          <a:p>
            <a:pPr lvl="1">
              <a:lnSpc>
                <a:spcPct val="100000"/>
              </a:lnSpc>
            </a:pP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Model - </a:t>
            </a:r>
            <a:r>
              <a:rPr lang="en-US" sz="3000" dirty="0" smtClean="0"/>
              <a:t>data component with the main logic</a:t>
            </a:r>
            <a:endParaRPr lang="en-US" sz="3000" dirty="0" smtClean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Spring Data -</a:t>
            </a:r>
            <a:r>
              <a:rPr lang="en-US" sz="3200" dirty="0" smtClean="0"/>
              <a:t> Responsible for database related</a:t>
            </a:r>
            <a:br>
              <a:rPr lang="en-US" sz="3200" dirty="0" smtClean="0"/>
            </a:br>
            <a:r>
              <a:rPr lang="en-US" sz="3200" dirty="0" smtClean="0"/>
              <a:t>operations</a:t>
            </a:r>
            <a:endParaRPr lang="en-US" sz="3000" dirty="0" smtClean="0"/>
          </a:p>
          <a:p>
            <a:pPr>
              <a:lnSpc>
                <a:spcPct val="100000"/>
              </a:lnSpc>
            </a:pPr>
            <a:endParaRPr lang="en-US" sz="30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pic>
        <p:nvPicPr>
          <p:cNvPr id="7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3118" y="1676400"/>
            <a:ext cx="3091494" cy="2293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1806" y="4419600"/>
            <a:ext cx="3152805" cy="1769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408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Web Development Basics – Course Overview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https://softuni.bg/courses/</a:t>
            </a:r>
            <a:endParaRPr lang="en-US" dirty="0"/>
          </a:p>
        </p:txBody>
      </p:sp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80612" y="2709376"/>
            <a:ext cx="1726158" cy="932887"/>
          </a:xfrm>
          <a:prstGeom prst="roundRect">
            <a:avLst>
              <a:gd name="adj" fmla="val 2953"/>
            </a:avLst>
          </a:prstGeom>
        </p:spPr>
      </p:pic>
      <p:pic>
        <p:nvPicPr>
          <p:cNvPr id="15" name="Picture 14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15840" y="1255208"/>
            <a:ext cx="1752140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19" name="Picture 18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2764" y="1255208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20" name="Picture 19">
            <a:hlinkClick r:id="rId10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2764" y="5373443"/>
            <a:ext cx="3352800" cy="849557"/>
          </a:xfrm>
          <a:prstGeom prst="roundRect">
            <a:avLst>
              <a:gd name="adj" fmla="val 3159"/>
            </a:avLst>
          </a:prstGeom>
        </p:spPr>
      </p:pic>
      <p:pic>
        <p:nvPicPr>
          <p:cNvPr id="22" name="Picture 21">
            <a:hlinkClick r:id="rId12"/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358563" y="5373443"/>
            <a:ext cx="2753589" cy="849556"/>
          </a:xfrm>
          <a:prstGeom prst="roundRect">
            <a:avLst>
              <a:gd name="adj" fmla="val 2953"/>
            </a:avLst>
          </a:prstGeom>
        </p:spPr>
      </p:pic>
      <p:pic>
        <p:nvPicPr>
          <p:cNvPr id="23" name="Picture 22">
            <a:hlinkClick r:id="rId14"/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633728" y="5373443"/>
            <a:ext cx="4073042" cy="84955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075612" y="1276030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25" name="Picture 24">
            <a:hlinkClick r:id="rId18"/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713413" y="4251041"/>
            <a:ext cx="5993358" cy="550371"/>
          </a:xfrm>
          <a:prstGeom prst="roundRect">
            <a:avLst>
              <a:gd name="adj" fmla="val 3159"/>
            </a:avLst>
          </a:prstGeom>
        </p:spPr>
      </p:pic>
      <p:pic>
        <p:nvPicPr>
          <p:cNvPr id="4" name="Picture 3">
            <a:hlinkClick r:id="rId20"/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596235" y="1280062"/>
            <a:ext cx="1752140" cy="779159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3835105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46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22592" y="3700180"/>
            <a:ext cx="5540866" cy="193862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647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Foundation – </a:t>
            </a:r>
            <a:r>
              <a:rPr lang="en-US" sz="3200" noProof="1">
                <a:hlinkClick r:id="rId3"/>
              </a:rPr>
              <a:t>softuni.org</a:t>
            </a:r>
            <a:endParaRPr lang="en-US" sz="32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title="Software University">
            <a:hlinkClick r:id="rId4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214" b="7214"/>
          <a:stretch/>
        </p:blipFill>
        <p:spPr>
          <a:xfrm>
            <a:off x="9659438" y="1594686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10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title="Software University Videos @ YouTube">
            <a:hlinkClick r:id="rId6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7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813548" y="3098209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241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Opinionated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view </a:t>
            </a:r>
            <a:r>
              <a:rPr lang="en-US" dirty="0"/>
              <a:t>of building </a:t>
            </a:r>
            <a:r>
              <a:rPr lang="en-US" dirty="0" smtClean="0"/>
              <a:t>production-ready Spring applications</a:t>
            </a:r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Spring Boot</a:t>
            </a:r>
            <a:endParaRPr lang="bg-BG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916" y="3505200"/>
            <a:ext cx="1363952" cy="136395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86371" y="4869152"/>
            <a:ext cx="18790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Spring Boot</a:t>
            </a:r>
            <a:endParaRPr lang="bg-BG" sz="28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4060" y="1905000"/>
            <a:ext cx="1719552" cy="114608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7363" y="3509760"/>
            <a:ext cx="1133526" cy="113352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851" y="4713828"/>
            <a:ext cx="1511012" cy="151101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181947" y="3079828"/>
            <a:ext cx="12413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Tomcat</a:t>
            </a:r>
            <a:endParaRPr lang="bg-BG" sz="2800" dirty="0"/>
          </a:p>
        </p:txBody>
      </p:sp>
      <p:sp>
        <p:nvSpPr>
          <p:cNvPr id="11" name="TextBox 10"/>
          <p:cNvSpPr txBox="1"/>
          <p:nvPr/>
        </p:nvSpPr>
        <p:spPr>
          <a:xfrm>
            <a:off x="9626587" y="4643286"/>
            <a:ext cx="14550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pom.xml</a:t>
            </a:r>
            <a:endParaRPr lang="bg-BG" sz="2800" dirty="0"/>
          </a:p>
        </p:txBody>
      </p:sp>
      <p:sp>
        <p:nvSpPr>
          <p:cNvPr id="12" name="TextBox 11"/>
          <p:cNvSpPr txBox="1"/>
          <p:nvPr/>
        </p:nvSpPr>
        <p:spPr>
          <a:xfrm>
            <a:off x="6221504" y="6068975"/>
            <a:ext cx="29097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Auto configuration</a:t>
            </a:r>
            <a:endParaRPr lang="bg-BG" sz="2800" dirty="0"/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2924421" y="3051081"/>
            <a:ext cx="3654166" cy="76200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2950219" y="4150453"/>
            <a:ext cx="6371568" cy="28575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2894012" y="4487825"/>
            <a:ext cx="3627179" cy="1055155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6634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  <p:bldP spid="11" grpId="0"/>
      <p:bldP spid="1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744" y="1695564"/>
            <a:ext cx="11623401" cy="4625639"/>
          </a:xfr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Spring Boot</a:t>
            </a:r>
            <a:endParaRPr lang="bg-BG" dirty="0"/>
          </a:p>
        </p:txBody>
      </p:sp>
      <p:sp>
        <p:nvSpPr>
          <p:cNvPr id="6" name="AutoShape 25"/>
          <p:cNvSpPr>
            <a:spLocks noChangeArrowheads="1"/>
          </p:cNvSpPr>
          <p:nvPr/>
        </p:nvSpPr>
        <p:spPr bwMode="auto">
          <a:xfrm>
            <a:off x="6780212" y="1981200"/>
            <a:ext cx="2057400" cy="551227"/>
          </a:xfrm>
          <a:prstGeom prst="wedgeRoundRectCallout">
            <a:avLst>
              <a:gd name="adj1" fmla="val -56685"/>
              <a:gd name="adj2" fmla="val 3653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 smtClean="0">
                <a:solidFill>
                  <a:srgbClr val="FFFFFF"/>
                </a:solidFill>
              </a:rPr>
              <a:t>Spring Boot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11515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Just go to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https://start.spring.io/</a:t>
            </a:r>
            <a:endParaRPr lang="bg-BG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Spring Boot Project</a:t>
            </a:r>
            <a:endParaRPr lang="bg-BG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418" y="1779134"/>
            <a:ext cx="10328811" cy="4712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077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Additional </a:t>
            </a:r>
            <a:r>
              <a:rPr lang="en-US" dirty="0"/>
              <a:t>set of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tools</a:t>
            </a:r>
            <a:r>
              <a:rPr lang="en-US" dirty="0"/>
              <a:t> that can make the application </a:t>
            </a:r>
            <a:r>
              <a:rPr lang="en-US" dirty="0" smtClean="0"/>
              <a:t>development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faster</a:t>
            </a:r>
            <a:r>
              <a:rPr lang="en-US" dirty="0" smtClean="0"/>
              <a:t> and more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enjoyable</a:t>
            </a:r>
            <a:endParaRPr lang="bg-BG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Spring Dev Tools</a:t>
            </a:r>
            <a:endParaRPr lang="bg-BG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223670" y="3407888"/>
            <a:ext cx="11658600" cy="203132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&lt;dependency&gt;</a:t>
            </a:r>
            <a:b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&lt;groupId&gt;org.springframework.boot&lt;/groupId&gt;</a:t>
            </a:r>
            <a:b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&lt;artifactId&gt;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spring-boot-devtools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&lt;/artifactId&gt;</a:t>
            </a:r>
            <a:b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&lt;scope&gt;runtime&lt;/scope&gt;</a:t>
            </a:r>
            <a:b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&lt;/dependency&gt;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223670" y="2874683"/>
            <a:ext cx="11658600" cy="533205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pom.xml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1669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9412" y="1219200"/>
            <a:ext cx="8896373" cy="2574236"/>
          </a:xfr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Spring Dev Tools Setup</a:t>
            </a:r>
            <a:endParaRPr lang="bg-BG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760412" y="2779644"/>
            <a:ext cx="4419600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12" y="3861515"/>
            <a:ext cx="10475621" cy="2596939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3884612" y="4343400"/>
            <a:ext cx="1981200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4457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4781</TotalTime>
  <Words>1370</Words>
  <Application>Microsoft Office PowerPoint</Application>
  <PresentationFormat>Custom</PresentationFormat>
  <Paragraphs>458</Paragraphs>
  <Slides>47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3" baseType="lpstr">
      <vt:lpstr>Arial</vt:lpstr>
      <vt:lpstr>Calibri</vt:lpstr>
      <vt:lpstr>Consolas</vt:lpstr>
      <vt:lpstr>Wingdings</vt:lpstr>
      <vt:lpstr>Wingdings 2</vt:lpstr>
      <vt:lpstr>SoftUni 16x9</vt:lpstr>
      <vt:lpstr>Spring Boot Introduction</vt:lpstr>
      <vt:lpstr>Table of Contents</vt:lpstr>
      <vt:lpstr>Have a Question?</vt:lpstr>
      <vt:lpstr>What is Spring Boot?</vt:lpstr>
      <vt:lpstr>Spring Boot</vt:lpstr>
      <vt:lpstr>Spring Boot</vt:lpstr>
      <vt:lpstr>Creating Spring Boot Project</vt:lpstr>
      <vt:lpstr>Spring Dev Tools</vt:lpstr>
      <vt:lpstr>Spring Dev Tools Setup</vt:lpstr>
      <vt:lpstr>Spring Resources</vt:lpstr>
      <vt:lpstr>Spring Boot Main Components</vt:lpstr>
      <vt:lpstr>Spring Boot Starters (1)</vt:lpstr>
      <vt:lpstr>Spring Boot Starters (2)</vt:lpstr>
      <vt:lpstr>Spring Boot AutoConfigurator</vt:lpstr>
      <vt:lpstr>Spring Boot CLI</vt:lpstr>
      <vt:lpstr>Spring Boot Actuator</vt:lpstr>
      <vt:lpstr>Inversion of Control</vt:lpstr>
      <vt:lpstr>Spring IoC</vt:lpstr>
      <vt:lpstr>Beans</vt:lpstr>
      <vt:lpstr>Bean Declaration</vt:lpstr>
      <vt:lpstr>Get Bean from Application Context</vt:lpstr>
      <vt:lpstr>Bean Lifecycle</vt:lpstr>
      <vt:lpstr>Bean Lifecycle Demo (1)</vt:lpstr>
      <vt:lpstr>Bean Lifecycle Demo (2)</vt:lpstr>
      <vt:lpstr>Bean Scope</vt:lpstr>
      <vt:lpstr>PowerPoint Presentation</vt:lpstr>
      <vt:lpstr>What is Spring MVC?</vt:lpstr>
      <vt:lpstr>What is Spring MVC?</vt:lpstr>
      <vt:lpstr>MVC – Control Flow</vt:lpstr>
      <vt:lpstr>Controllers</vt:lpstr>
      <vt:lpstr>Actions – Get Requests</vt:lpstr>
      <vt:lpstr>Actions – Post Requests (1)</vt:lpstr>
      <vt:lpstr>Actions – Post Requests (1)</vt:lpstr>
      <vt:lpstr>Models and Views</vt:lpstr>
      <vt:lpstr>Path Variables</vt:lpstr>
      <vt:lpstr>PowerPoint Presentation</vt:lpstr>
      <vt:lpstr>PowerPoint Presentation</vt:lpstr>
      <vt:lpstr>Overall Architecture</vt:lpstr>
      <vt:lpstr>Application Properties</vt:lpstr>
      <vt:lpstr>Entities</vt:lpstr>
      <vt:lpstr>Repositories</vt:lpstr>
      <vt:lpstr>Services</vt:lpstr>
      <vt:lpstr>PowerPoint Presentation</vt:lpstr>
      <vt:lpstr>Summary</vt:lpstr>
      <vt:lpstr>Web Development Basics – Course Overview</vt:lpstr>
      <vt:lpstr>License</vt:lpstr>
      <vt:lpstr>Free Trainings @ Software University</vt:lpstr>
    </vt:vector>
  </TitlesOfParts>
  <Manager>Svetlin Nakov</Manager>
  <Company>Software University (SoftUni)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Java-Frameworks-Spring</dc:title>
  <dc:subject>Spring Introduction</dc:subject>
  <dc:creator>Software University Foundation</dc:creator>
  <cp:keywords>Spring Introduction</cp:keywords>
  <dc:description>https://softuni.bg/courses/java-mvc-frameworks-spring</dc:description>
  <cp:lastModifiedBy>Teodor Dimitrov</cp:lastModifiedBy>
  <cp:revision>158</cp:revision>
  <dcterms:created xsi:type="dcterms:W3CDTF">2014-01-02T17:00:34Z</dcterms:created>
  <dcterms:modified xsi:type="dcterms:W3CDTF">2017-03-06T06:09:33Z</dcterms:modified>
  <cp:category>Spring Introduction</cp:category>
  <dc:language>English</dc:language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